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sldIdLst>
    <p:sldId id="256" r:id="rId2"/>
    <p:sldId id="266" r:id="rId3"/>
    <p:sldId id="267" r:id="rId4"/>
    <p:sldId id="257" r:id="rId5"/>
    <p:sldId id="268" r:id="rId6"/>
    <p:sldId id="289" r:id="rId7"/>
    <p:sldId id="272" r:id="rId8"/>
    <p:sldId id="280" r:id="rId9"/>
    <p:sldId id="281" r:id="rId10"/>
    <p:sldId id="282" r:id="rId11"/>
    <p:sldId id="283" r:id="rId12"/>
    <p:sldId id="284" r:id="rId13"/>
    <p:sldId id="294" r:id="rId14"/>
    <p:sldId id="290" r:id="rId15"/>
    <p:sldId id="296" r:id="rId16"/>
    <p:sldId id="291" r:id="rId17"/>
    <p:sldId id="298" r:id="rId18"/>
    <p:sldId id="292" r:id="rId19"/>
    <p:sldId id="317" r:id="rId20"/>
    <p:sldId id="299" r:id="rId21"/>
    <p:sldId id="301" r:id="rId22"/>
    <p:sldId id="264" r:id="rId23"/>
    <p:sldId id="273" r:id="rId24"/>
    <p:sldId id="302" r:id="rId25"/>
    <p:sldId id="304" r:id="rId26"/>
    <p:sldId id="303" r:id="rId27"/>
    <p:sldId id="300" r:id="rId28"/>
    <p:sldId id="319" r:id="rId29"/>
    <p:sldId id="316" r:id="rId30"/>
    <p:sldId id="274" r:id="rId31"/>
    <p:sldId id="262" r:id="rId32"/>
    <p:sldId id="258" r:id="rId33"/>
    <p:sldId id="305" r:id="rId34"/>
    <p:sldId id="277" r:id="rId35"/>
    <p:sldId id="276" r:id="rId36"/>
    <p:sldId id="320" r:id="rId37"/>
    <p:sldId id="307" r:id="rId38"/>
    <p:sldId id="308" r:id="rId39"/>
    <p:sldId id="309" r:id="rId40"/>
    <p:sldId id="310" r:id="rId41"/>
    <p:sldId id="311" r:id="rId42"/>
    <p:sldId id="312" r:id="rId43"/>
    <p:sldId id="278" r:id="rId44"/>
    <p:sldId id="279" r:id="rId45"/>
    <p:sldId id="260" r:id="rId46"/>
    <p:sldId id="265" r:id="rId47"/>
    <p:sldId id="321" r:id="rId48"/>
    <p:sldId id="322"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8" d="100"/>
          <a:sy n="88" d="100"/>
        </p:scale>
        <p:origin x="0"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9.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fld id="{EB33F622-BA26-44B9-A759-28D5DD3F2F65}" type="datetimeFigureOut">
              <a:rPr lang="en-US"/>
              <a:pPr/>
              <a:t>11/13/2009</a:t>
            </a:fld>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412B7388-78B8-496C-9273-D398B8532D52}"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6146DCCD-EC68-4C50-8E93-48C9E635F813}" type="datetimeFigureOut">
              <a:rPr lang="en-US"/>
              <a:pPr/>
              <a:t>11/13/2009</a:t>
            </a:fld>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C96BF41-7017-45A8-A63D-3F060B48B930}"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C17B8E42-F197-42D5-AB2C-D569E4B9A0CE}" type="datetimeFigureOut">
              <a:rPr lang="en-US"/>
              <a:pPr/>
              <a:t>11/13/2009</a:t>
            </a:fld>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8751EFD-FC55-44D9-9C7D-2AA2F2486E7B}"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BC36BB10-D314-4AFA-9C2C-8628644D63D0}" type="datetimeFigureOut">
              <a:rPr lang="en-US"/>
              <a:pPr/>
              <a:t>11/13/2009</a:t>
            </a:fld>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E51981C4-793A-4350-9FBA-A763F1E4C424}"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BA60BDCC-B518-4668-9694-E4C724022CAD}" type="datetimeFigureOut">
              <a:rPr lang="en-US"/>
              <a:pPr/>
              <a:t>11/13/2009</a:t>
            </a:fld>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F46041D2-51A4-4C88-A0C0-7FD4F07BE774}"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204D2693-7B1D-46F5-9675-6433BC8844D5}" type="datetimeFigureOut">
              <a:rPr lang="en-US"/>
              <a:pPr/>
              <a:t>11/13/2009</a:t>
            </a:fld>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99A437B2-A708-4F0F-A4E9-A949F347D023}"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F17935CD-D7CE-4C7D-9D91-7A446914BE18}" type="datetimeFigureOut">
              <a:rPr lang="en-US"/>
              <a:pPr/>
              <a:t>11/13/2009</a:t>
            </a:fld>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D1B99C6A-2809-47BB-B2D2-B8681C955090}"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0F3E8F5F-C15E-4856-A6DC-67BF4197BDCC}" type="datetimeFigureOut">
              <a:rPr lang="en-US"/>
              <a:pPr/>
              <a:t>11/13/2009</a:t>
            </a:fld>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D337E50C-2630-43D8-8E9E-7B3926E289B7}"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957DE24D-1E5C-4B9E-A22E-4133BCB896AF}" type="datetimeFigureOut">
              <a:rPr lang="en-US"/>
              <a:pPr/>
              <a:t>11/13/2009</a:t>
            </a:fld>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842AF36B-FB5A-4783-B3BE-158A8FCC95BE}"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8AC1E52C-1556-4EF6-986E-9676AE98F31D}" type="datetimeFigureOut">
              <a:rPr lang="en-US"/>
              <a:pPr/>
              <a:t>11/13/2009</a:t>
            </a:fld>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FAB4F1D6-3FBE-437C-B4A6-0F3ED5254924}"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511CEE36-89FD-468B-8FE9-F09F3A2145D2}" type="datetimeFigureOut">
              <a:rPr lang="en-US"/>
              <a:pPr/>
              <a:t>11/13/2009</a:t>
            </a:fld>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8C241B85-E7A0-4A61-A976-9C6ACBB2AB20}"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270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7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D5B07E2E-6EBB-4CA1-9F3D-1AA89ACD625A}" type="datetimeFigureOut">
              <a:rPr lang="en-US"/>
              <a:pPr/>
              <a:t>11/13/2009</a:t>
            </a:fld>
            <a:endParaRPr lang="en-US"/>
          </a:p>
        </p:txBody>
      </p:sp>
      <p:sp>
        <p:nvSpPr>
          <p:cNvPr id="727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727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4D3A9A5-D470-4243-800B-EDE58D1214BE}"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fade">
                                      <p:cBhvr>
                                        <p:cTn id="7" dur="1000"/>
                                        <p:tgtEl>
                                          <p:spTgt spid="72707">
                                            <p:txEl>
                                              <p:pRg st="0" end="0"/>
                                            </p:txEl>
                                          </p:spTgt>
                                        </p:tgtEl>
                                      </p:cBhvr>
                                    </p:animEffect>
                                    <p:anim calcmode="lin" valueType="num">
                                      <p:cBhvr>
                                        <p:cTn id="8" dur="1000" fill="hold"/>
                                        <p:tgtEl>
                                          <p:spTgt spid="7270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2707">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iterate type="lt">
                                    <p:tmPct val="10000"/>
                                  </p:iterate>
                                  <p:childTnLst>
                                    <p:set>
                                      <p:cBhvr>
                                        <p:cTn id="11" dur="1" fill="hold">
                                          <p:stCondLst>
                                            <p:cond delay="0"/>
                                          </p:stCondLst>
                                        </p:cTn>
                                        <p:tgtEl>
                                          <p:spTgt spid="72707">
                                            <p:txEl>
                                              <p:pRg st="1" end="1"/>
                                            </p:txEl>
                                          </p:spTgt>
                                        </p:tgtEl>
                                        <p:attrNameLst>
                                          <p:attrName>style.visibility</p:attrName>
                                        </p:attrNameLst>
                                      </p:cBhvr>
                                      <p:to>
                                        <p:strVal val="visible"/>
                                      </p:to>
                                    </p:set>
                                    <p:animEffect transition="in" filter="fade">
                                      <p:cBhvr>
                                        <p:cTn id="12" dur="1000"/>
                                        <p:tgtEl>
                                          <p:spTgt spid="72707">
                                            <p:txEl>
                                              <p:pRg st="1" end="1"/>
                                            </p:txEl>
                                          </p:spTgt>
                                        </p:tgtEl>
                                      </p:cBhvr>
                                    </p:animEffect>
                                    <p:anim calcmode="lin" valueType="num">
                                      <p:cBhvr>
                                        <p:cTn id="13" dur="1000" fill="hold"/>
                                        <p:tgtEl>
                                          <p:spTgt spid="7270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2707">
                                            <p:txEl>
                                              <p:pRg st="1" end="1"/>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iterate type="lt">
                                    <p:tmPct val="10000"/>
                                  </p:iterate>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fade">
                                      <p:cBhvr>
                                        <p:cTn id="17" dur="1000"/>
                                        <p:tgtEl>
                                          <p:spTgt spid="72707">
                                            <p:txEl>
                                              <p:pRg st="2" end="2"/>
                                            </p:txEl>
                                          </p:spTgt>
                                        </p:tgtEl>
                                      </p:cBhvr>
                                    </p:animEffect>
                                    <p:anim calcmode="lin" valueType="num">
                                      <p:cBhvr>
                                        <p:cTn id="18" dur="1000" fill="hold"/>
                                        <p:tgtEl>
                                          <p:spTgt spid="7270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72707">
                                            <p:txEl>
                                              <p:pRg st="2" end="2"/>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iterate type="lt">
                                    <p:tmPct val="10000"/>
                                  </p:iterate>
                                  <p:childTnLst>
                                    <p:set>
                                      <p:cBhvr>
                                        <p:cTn id="21" dur="1" fill="hold">
                                          <p:stCondLst>
                                            <p:cond delay="0"/>
                                          </p:stCondLst>
                                        </p:cTn>
                                        <p:tgtEl>
                                          <p:spTgt spid="72707">
                                            <p:txEl>
                                              <p:pRg st="3" end="3"/>
                                            </p:txEl>
                                          </p:spTgt>
                                        </p:tgtEl>
                                        <p:attrNameLst>
                                          <p:attrName>style.visibility</p:attrName>
                                        </p:attrNameLst>
                                      </p:cBhvr>
                                      <p:to>
                                        <p:strVal val="visible"/>
                                      </p:to>
                                    </p:set>
                                    <p:animEffect transition="in" filter="fade">
                                      <p:cBhvr>
                                        <p:cTn id="22" dur="1000"/>
                                        <p:tgtEl>
                                          <p:spTgt spid="72707">
                                            <p:txEl>
                                              <p:pRg st="3" end="3"/>
                                            </p:txEl>
                                          </p:spTgt>
                                        </p:tgtEl>
                                      </p:cBhvr>
                                    </p:animEffect>
                                    <p:anim calcmode="lin" valueType="num">
                                      <p:cBhvr>
                                        <p:cTn id="23" dur="1000" fill="hold"/>
                                        <p:tgtEl>
                                          <p:spTgt spid="7270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72707">
                                            <p:txEl>
                                              <p:pRg st="3" end="3"/>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iterate type="lt">
                                    <p:tmPct val="10000"/>
                                  </p:iterate>
                                  <p:childTnLst>
                                    <p:set>
                                      <p:cBhvr>
                                        <p:cTn id="26" dur="1" fill="hold">
                                          <p:stCondLst>
                                            <p:cond delay="0"/>
                                          </p:stCondLst>
                                        </p:cTn>
                                        <p:tgtEl>
                                          <p:spTgt spid="72707">
                                            <p:txEl>
                                              <p:pRg st="4" end="4"/>
                                            </p:txEl>
                                          </p:spTgt>
                                        </p:tgtEl>
                                        <p:attrNameLst>
                                          <p:attrName>style.visibility</p:attrName>
                                        </p:attrNameLst>
                                      </p:cBhvr>
                                      <p:to>
                                        <p:strVal val="visible"/>
                                      </p:to>
                                    </p:set>
                                    <p:animEffect transition="in" filter="fade">
                                      <p:cBhvr>
                                        <p:cTn id="27" dur="1000"/>
                                        <p:tgtEl>
                                          <p:spTgt spid="72707">
                                            <p:txEl>
                                              <p:pRg st="4" end="4"/>
                                            </p:txEl>
                                          </p:spTgt>
                                        </p:tgtEl>
                                      </p:cBhvr>
                                    </p:animEffect>
                                    <p:anim calcmode="lin" valueType="num">
                                      <p:cBhvr>
                                        <p:cTn id="28" dur="1000" fill="hold"/>
                                        <p:tgtEl>
                                          <p:spTgt spid="7270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7270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tmplLst>
          <p:tmpl lvl="1">
            <p:tnLst>
              <p:par>
                <p:cTn presetID="47" presetClass="entr" presetSubtype="0" fill="hold" nodeType="clickEffect">
                  <p:stCondLst>
                    <p:cond delay="0"/>
                  </p:stCondLst>
                  <p:iterate type="lt">
                    <p:tmPct val="10000"/>
                  </p:iterate>
                  <p:childTnLst>
                    <p:set>
                      <p:cBhvr>
                        <p:cTn dur="1" fill="hold">
                          <p:stCondLst>
                            <p:cond delay="0"/>
                          </p:stCondLst>
                        </p:cTn>
                        <p:tgtEl>
                          <p:spTgt spid="72707"/>
                        </p:tgtEl>
                        <p:attrNameLst>
                          <p:attrName>style.visibility</p:attrName>
                        </p:attrNameLst>
                      </p:cBhvr>
                      <p:to>
                        <p:strVal val="visible"/>
                      </p:to>
                    </p:set>
                    <p:animEffect transition="in" filter="fade">
                      <p:cBhvr>
                        <p:cTn dur="1000"/>
                        <p:tgtEl>
                          <p:spTgt spid="72707"/>
                        </p:tgtEl>
                      </p:cBhvr>
                    </p:animEffect>
                    <p:anim calcmode="lin" valueType="num">
                      <p:cBhvr>
                        <p:cTn dur="1000" fill="hold"/>
                        <p:tgtEl>
                          <p:spTgt spid="72707"/>
                        </p:tgtEl>
                        <p:attrNameLst>
                          <p:attrName>ppt_x</p:attrName>
                        </p:attrNameLst>
                      </p:cBhvr>
                      <p:tavLst>
                        <p:tav tm="0">
                          <p:val>
                            <p:strVal val="#ppt_x"/>
                          </p:val>
                        </p:tav>
                        <p:tav tm="100000">
                          <p:val>
                            <p:strVal val="#ppt_x"/>
                          </p:val>
                        </p:tav>
                      </p:tavLst>
                    </p:anim>
                    <p:anim calcmode="lin" valueType="num">
                      <p:cBhvr>
                        <p:cTn dur="1000" fill="hold"/>
                        <p:tgtEl>
                          <p:spTgt spid="72707"/>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iterate type="lt">
                    <p:tmPct val="10000"/>
                  </p:iterate>
                  <p:childTnLst>
                    <p:set>
                      <p:cBhvr>
                        <p:cTn dur="1" fill="hold">
                          <p:stCondLst>
                            <p:cond delay="0"/>
                          </p:stCondLst>
                        </p:cTn>
                        <p:tgtEl>
                          <p:spTgt spid="72707"/>
                        </p:tgtEl>
                        <p:attrNameLst>
                          <p:attrName>style.visibility</p:attrName>
                        </p:attrNameLst>
                      </p:cBhvr>
                      <p:to>
                        <p:strVal val="visible"/>
                      </p:to>
                    </p:set>
                    <p:animEffect transition="in" filter="fade">
                      <p:cBhvr>
                        <p:cTn dur="1000"/>
                        <p:tgtEl>
                          <p:spTgt spid="72707"/>
                        </p:tgtEl>
                      </p:cBhvr>
                    </p:animEffect>
                    <p:anim calcmode="lin" valueType="num">
                      <p:cBhvr>
                        <p:cTn dur="1000" fill="hold"/>
                        <p:tgtEl>
                          <p:spTgt spid="72707"/>
                        </p:tgtEl>
                        <p:attrNameLst>
                          <p:attrName>ppt_x</p:attrName>
                        </p:attrNameLst>
                      </p:cBhvr>
                      <p:tavLst>
                        <p:tav tm="0">
                          <p:val>
                            <p:strVal val="#ppt_x"/>
                          </p:val>
                        </p:tav>
                        <p:tav tm="100000">
                          <p:val>
                            <p:strVal val="#ppt_x"/>
                          </p:val>
                        </p:tav>
                      </p:tavLst>
                    </p:anim>
                    <p:anim calcmode="lin" valueType="num">
                      <p:cBhvr>
                        <p:cTn dur="1000" fill="hold"/>
                        <p:tgtEl>
                          <p:spTgt spid="72707"/>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iterate type="lt">
                    <p:tmPct val="10000"/>
                  </p:iterate>
                  <p:childTnLst>
                    <p:set>
                      <p:cBhvr>
                        <p:cTn dur="1" fill="hold">
                          <p:stCondLst>
                            <p:cond delay="0"/>
                          </p:stCondLst>
                        </p:cTn>
                        <p:tgtEl>
                          <p:spTgt spid="72707"/>
                        </p:tgtEl>
                        <p:attrNameLst>
                          <p:attrName>style.visibility</p:attrName>
                        </p:attrNameLst>
                      </p:cBhvr>
                      <p:to>
                        <p:strVal val="visible"/>
                      </p:to>
                    </p:set>
                    <p:animEffect transition="in" filter="fade">
                      <p:cBhvr>
                        <p:cTn dur="1000"/>
                        <p:tgtEl>
                          <p:spTgt spid="72707"/>
                        </p:tgtEl>
                      </p:cBhvr>
                    </p:animEffect>
                    <p:anim calcmode="lin" valueType="num">
                      <p:cBhvr>
                        <p:cTn dur="1000" fill="hold"/>
                        <p:tgtEl>
                          <p:spTgt spid="72707"/>
                        </p:tgtEl>
                        <p:attrNameLst>
                          <p:attrName>ppt_x</p:attrName>
                        </p:attrNameLst>
                      </p:cBhvr>
                      <p:tavLst>
                        <p:tav tm="0">
                          <p:val>
                            <p:strVal val="#ppt_x"/>
                          </p:val>
                        </p:tav>
                        <p:tav tm="100000">
                          <p:val>
                            <p:strVal val="#ppt_x"/>
                          </p:val>
                        </p:tav>
                      </p:tavLst>
                    </p:anim>
                    <p:anim calcmode="lin" valueType="num">
                      <p:cBhvr>
                        <p:cTn dur="1000" fill="hold"/>
                        <p:tgtEl>
                          <p:spTgt spid="72707"/>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iterate type="lt">
                    <p:tmPct val="10000"/>
                  </p:iterate>
                  <p:childTnLst>
                    <p:set>
                      <p:cBhvr>
                        <p:cTn dur="1" fill="hold">
                          <p:stCondLst>
                            <p:cond delay="0"/>
                          </p:stCondLst>
                        </p:cTn>
                        <p:tgtEl>
                          <p:spTgt spid="72707"/>
                        </p:tgtEl>
                        <p:attrNameLst>
                          <p:attrName>style.visibility</p:attrName>
                        </p:attrNameLst>
                      </p:cBhvr>
                      <p:to>
                        <p:strVal val="visible"/>
                      </p:to>
                    </p:set>
                    <p:animEffect transition="in" filter="fade">
                      <p:cBhvr>
                        <p:cTn dur="1000"/>
                        <p:tgtEl>
                          <p:spTgt spid="72707"/>
                        </p:tgtEl>
                      </p:cBhvr>
                    </p:animEffect>
                    <p:anim calcmode="lin" valueType="num">
                      <p:cBhvr>
                        <p:cTn dur="1000" fill="hold"/>
                        <p:tgtEl>
                          <p:spTgt spid="72707"/>
                        </p:tgtEl>
                        <p:attrNameLst>
                          <p:attrName>ppt_x</p:attrName>
                        </p:attrNameLst>
                      </p:cBhvr>
                      <p:tavLst>
                        <p:tav tm="0">
                          <p:val>
                            <p:strVal val="#ppt_x"/>
                          </p:val>
                        </p:tav>
                        <p:tav tm="100000">
                          <p:val>
                            <p:strVal val="#ppt_x"/>
                          </p:val>
                        </p:tav>
                      </p:tavLst>
                    </p:anim>
                    <p:anim calcmode="lin" valueType="num">
                      <p:cBhvr>
                        <p:cTn dur="1000" fill="hold"/>
                        <p:tgtEl>
                          <p:spTgt spid="72707"/>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iterate type="lt">
                    <p:tmPct val="10000"/>
                  </p:iterate>
                  <p:childTnLst>
                    <p:set>
                      <p:cBhvr>
                        <p:cTn dur="1" fill="hold">
                          <p:stCondLst>
                            <p:cond delay="0"/>
                          </p:stCondLst>
                        </p:cTn>
                        <p:tgtEl>
                          <p:spTgt spid="72707"/>
                        </p:tgtEl>
                        <p:attrNameLst>
                          <p:attrName>style.visibility</p:attrName>
                        </p:attrNameLst>
                      </p:cBhvr>
                      <p:to>
                        <p:strVal val="visible"/>
                      </p:to>
                    </p:set>
                    <p:animEffect transition="in" filter="fade">
                      <p:cBhvr>
                        <p:cTn dur="1000"/>
                        <p:tgtEl>
                          <p:spTgt spid="72707"/>
                        </p:tgtEl>
                      </p:cBhvr>
                    </p:animEffect>
                    <p:anim calcmode="lin" valueType="num">
                      <p:cBhvr>
                        <p:cTn dur="1000" fill="hold"/>
                        <p:tgtEl>
                          <p:spTgt spid="72707"/>
                        </p:tgtEl>
                        <p:attrNameLst>
                          <p:attrName>ppt_x</p:attrName>
                        </p:attrNameLst>
                      </p:cBhvr>
                      <p:tavLst>
                        <p:tav tm="0">
                          <p:val>
                            <p:strVal val="#ppt_x"/>
                          </p:val>
                        </p:tav>
                        <p:tav tm="100000">
                          <p:val>
                            <p:strVal val="#ppt_x"/>
                          </p:val>
                        </p:tav>
                      </p:tavLst>
                    </p:anim>
                    <p:anim calcmode="lin" valueType="num">
                      <p:cBhvr>
                        <p:cTn dur="1000" fill="hold"/>
                        <p:tgtEl>
                          <p:spTgt spid="7270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8.jpeg"/><Relationship Id="rId7" Type="http://schemas.openxmlformats.org/officeDocument/2006/relationships/image" Target="../media/image20.jpeg"/><Relationship Id="rId2" Type="http://schemas.openxmlformats.org/officeDocument/2006/relationships/hyperlink" Target="http://upload.wikimedia.org/wikipedia/commons/f/f0/Namib_desert_beetle.jpg" TargetMode="External"/><Relationship Id="rId1" Type="http://schemas.openxmlformats.org/officeDocument/2006/relationships/slideLayout" Target="../slideLayouts/slideLayout7.xml"/><Relationship Id="rId6" Type="http://schemas.openxmlformats.org/officeDocument/2006/relationships/hyperlink" Target="http://www.junglephotos.com/africa/afanimals/mammals/afmammals2.shtml" TargetMode="External"/><Relationship Id="rId5" Type="http://schemas.openxmlformats.org/officeDocument/2006/relationships/image" Target="../media/image19.jpeg"/><Relationship Id="rId4" Type="http://schemas.openxmlformats.org/officeDocument/2006/relationships/hyperlink" Target="http://www.an-group.org/images/picofmonth/apr2007.jpg"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www.patagonia-argentina.com/i/andina/glaciares/perito.htm" TargetMode="External"/><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3.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hyperlink" Target="http://www.geology.sdsu.edu/how_volcanoes_work/Krakatau.html" TargetMode="External"/><Relationship Id="rId5" Type="http://schemas.openxmlformats.org/officeDocument/2006/relationships/hyperlink" Target="http://vla.lalie.bleublog.ch/files/images/2007/5/mob1313_1179439969.jpg" TargetMode="External"/><Relationship Id="rId4" Type="http://schemas.openxmlformats.org/officeDocument/2006/relationships/hyperlink" Target="http://www.chambery.grenoble.iufm.fr/home/sc_polaire/ScTerre/enfants/volcan.ht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7.png"/><Relationship Id="rId2" Type="http://schemas.openxmlformats.org/officeDocument/2006/relationships/hyperlink" Target="http://images.google.com.co/imgres?imgurl=http://www.calacademy.org/exhibits/xtremelife/images/titan.jpg&amp;imgrefurl=http://www.calacademy.org/exhibits/xtremelife/life_in_solar_system.php&amp;h=320&amp;w=400&amp;sz=37&amp;hl=es&amp;start=6&amp;tbnid=2S1PT2juwCg_pM:&amp;tbnh=99&amp;tbnw=124&amp;prev=/images%3Fq%3Dprimitive%2Batmosphere%2Bconditions%26gbv%3D2%26svnum%3D10%26hl%3Des%26sa%3DX" TargetMode="Externa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hyperlink" Target="http://universe-review.ca/I11-30-cyanobacteria.jpg"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jpeg"/><Relationship Id="rId7" Type="http://schemas.openxmlformats.org/officeDocument/2006/relationships/image" Target="../media/image48.jpeg"/><Relationship Id="rId2" Type="http://schemas.openxmlformats.org/officeDocument/2006/relationships/image" Target="../media/image44.jpeg"/><Relationship Id="rId1" Type="http://schemas.openxmlformats.org/officeDocument/2006/relationships/slideLayout" Target="../slideLayouts/slideLayout7.xml"/><Relationship Id="rId6" Type="http://schemas.openxmlformats.org/officeDocument/2006/relationships/hyperlink" Target="http://images.google.com.co/imgres?imgurl=http://www.jonlee.ca/wp-content/uploads/2007/05/bear-hibernate.jpg&amp;imgrefurl=http://www.jonlee.ca/save-time-with-sleep-or-hibernate/&amp;h=141&amp;w=216&amp;sz=6&amp;hl=es&amp;start=262&amp;tbnid=DycwB68Ku78qlM:&amp;tbnh=70&amp;tbnw=107&amp;prev=/images%3Fq%3Dbears%2Bhibernation%26start%3D260%26gbv%3D2%26ndsp%3D20%26svnum%3D10%26hl%3Des%26sa%3DN" TargetMode="External"/><Relationship Id="rId5" Type="http://schemas.openxmlformats.org/officeDocument/2006/relationships/image" Target="../media/image47.png"/><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hyperlink" Target="http://www.mnh.si.edu/museum/VirtualTour/images/vt114b.jpg" TargetMode="External"/><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56.jpeg"/></Relationships>
</file>

<file path=ppt/slides/_rels/slide33.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wmf"/><Relationship Id="rId1" Type="http://schemas.openxmlformats.org/officeDocument/2006/relationships/slideLayout" Target="../slideLayouts/slideLayout7.xml"/><Relationship Id="rId5" Type="http://schemas.openxmlformats.org/officeDocument/2006/relationships/image" Target="../media/image61.jpeg"/><Relationship Id="rId4" Type="http://schemas.openxmlformats.org/officeDocument/2006/relationships/image" Target="../media/image60.wmf"/></Relationships>
</file>

<file path=ppt/slides/_rels/slide34.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hyperlink" Target="http://biology.clc.uc.edu/Fankhauser/Labs/Cell_Biology/Cells_Lab/onion_stained_PA021960.JPG" TargetMode="External"/><Relationship Id="rId7" Type="http://schemas.openxmlformats.org/officeDocument/2006/relationships/hyperlink" Target="http://images.google.com.co/imgres?imgurl=http://content.answers.com/main/content/wp/en-commons/thumb/c/cc/230px-DNA_Repair.jpg&amp;imgrefurl=http://www.answers.com/topic/dna-repair&amp;h=295&amp;w=230&amp;sz=36&amp;hl=es&amp;start=38&amp;tbnid=KEqeIOaysx3ixM:&amp;tbnh=115&amp;tbnw=90&amp;prev=/images%3Fq%3Dchromosomes%2Bdouble%2Bhelice%2Bnucleotides%26start%3D20%26gbv%3D2%26ndsp%3D20%26svnum%3D10%26hl%3Des%26sa%3DN" TargetMode="External"/><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6.jpeg"/><Relationship Id="rId5" Type="http://schemas.openxmlformats.org/officeDocument/2006/relationships/image" Target="../media/image65.png"/><Relationship Id="rId4" Type="http://schemas.openxmlformats.org/officeDocument/2006/relationships/image" Target="../media/image64.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 Id="rId4" Type="http://schemas.openxmlformats.org/officeDocument/2006/relationships/image" Target="../media/image70.jpeg"/></Relationships>
</file>

<file path=ppt/slides/_rels/slide38.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6.jpeg"/><Relationship Id="rId7" Type="http://schemas.openxmlformats.org/officeDocument/2006/relationships/image" Target="../media/image79.jpeg"/><Relationship Id="rId2" Type="http://schemas.openxmlformats.org/officeDocument/2006/relationships/image" Target="../media/image75.jpeg"/><Relationship Id="rId1" Type="http://schemas.openxmlformats.org/officeDocument/2006/relationships/slideLayout" Target="../slideLayouts/slideLayout7.xml"/><Relationship Id="rId6" Type="http://schemas.openxmlformats.org/officeDocument/2006/relationships/hyperlink" Target="http://www.kingsnake.com/westindian/gallinulachloropuscerceris2.JPG" TargetMode="External"/><Relationship Id="rId5" Type="http://schemas.openxmlformats.org/officeDocument/2006/relationships/image" Target="../media/image78.jpeg"/><Relationship Id="rId4" Type="http://schemas.openxmlformats.org/officeDocument/2006/relationships/image" Target="../media/image77.jpeg"/></Relationships>
</file>

<file path=ppt/slides/_rels/slide4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7.xml"/><Relationship Id="rId4" Type="http://schemas.openxmlformats.org/officeDocument/2006/relationships/image" Target="../media/image82.jpeg"/></Relationships>
</file>

<file path=ppt/slides/_rels/slide42.xml.rels><?xml version="1.0" encoding="UTF-8" standalone="yes"?>
<Relationships xmlns="http://schemas.openxmlformats.org/package/2006/relationships"><Relationship Id="rId8" Type="http://schemas.openxmlformats.org/officeDocument/2006/relationships/hyperlink" Target="#bib7"/><Relationship Id="rId13" Type="http://schemas.openxmlformats.org/officeDocument/2006/relationships/hyperlink" Target="#bib15"/><Relationship Id="rId3" Type="http://schemas.openxmlformats.org/officeDocument/2006/relationships/image" Target="../media/image84.jpeg"/><Relationship Id="rId7" Type="http://schemas.openxmlformats.org/officeDocument/2006/relationships/hyperlink" Target="#bib4"/><Relationship Id="rId12" Type="http://schemas.openxmlformats.org/officeDocument/2006/relationships/hyperlink" Target="#bib25"/><Relationship Id="rId2" Type="http://schemas.openxmlformats.org/officeDocument/2006/relationships/image" Target="../media/image83.jpeg"/><Relationship Id="rId16" Type="http://schemas.openxmlformats.org/officeDocument/2006/relationships/hyperlink" Target="#bib14"/><Relationship Id="rId1" Type="http://schemas.openxmlformats.org/officeDocument/2006/relationships/slideLayout" Target="../slideLayouts/slideLayout7.xml"/><Relationship Id="rId6" Type="http://schemas.openxmlformats.org/officeDocument/2006/relationships/hyperlink" Target="#bib37"/><Relationship Id="rId11" Type="http://schemas.openxmlformats.org/officeDocument/2006/relationships/hyperlink" Target="#bib6"/><Relationship Id="rId5" Type="http://schemas.openxmlformats.org/officeDocument/2006/relationships/hyperlink" Target="#bib5"/><Relationship Id="rId15" Type="http://schemas.openxmlformats.org/officeDocument/2006/relationships/hyperlink" Target="#bib25"/><Relationship Id="rId10" Type="http://schemas.openxmlformats.org/officeDocument/2006/relationships/hyperlink" Target="#bib6"/><Relationship Id="rId4" Type="http://schemas.openxmlformats.org/officeDocument/2006/relationships/image" Target="../media/image85.jpeg"/><Relationship Id="rId9" Type="http://schemas.openxmlformats.org/officeDocument/2006/relationships/hyperlink" Target="#bib6"/><Relationship Id="rId14" Type="http://schemas.openxmlformats.org/officeDocument/2006/relationships/hyperlink" Target="#bib22"/></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png"/><Relationship Id="rId1" Type="http://schemas.openxmlformats.org/officeDocument/2006/relationships/slideLayout" Target="../slideLayouts/slideLayout7.xml"/><Relationship Id="rId4" Type="http://schemas.openxmlformats.org/officeDocument/2006/relationships/image" Target="../media/image88.jpe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7.xml"/><Relationship Id="rId7" Type="http://schemas.openxmlformats.org/officeDocument/2006/relationships/hyperlink" Target="file:///C:\Documents%20and%20Settings\jgvelasquez\My%20Documents\Image22','','images\mbgnet-over.gif" TargetMode="External"/><Relationship Id="rId2" Type="http://schemas.openxmlformats.org/officeDocument/2006/relationships/audio" Target="file:///C:\Documents%20and%20Settings\jgvelasquez\My%20Documents\musica%20cancion%20adaptacion%20verso%202.wav" TargetMode="External"/><Relationship Id="rId1" Type="http://schemas.openxmlformats.org/officeDocument/2006/relationships/vmlDrawing" Target="../drawings/vmlDrawing1.vml"/><Relationship Id="rId6" Type="http://schemas.openxmlformats.org/officeDocument/2006/relationships/hyperlink" Target="http://www.mbgnet.net/index.html" TargetMode="External"/><Relationship Id="rId5" Type="http://schemas.openxmlformats.org/officeDocument/2006/relationships/hyperlink" Target="http://www.mbgnet.net/bioplants/credits.html" TargetMode="External"/><Relationship Id="rId4" Type="http://schemas.openxmlformats.org/officeDocument/2006/relationships/hyperlink" Target="http://www.mbgnet.net/bioplants/disclaimer.html" TargetMode="External"/><Relationship Id="rId9" Type="http://schemas.openxmlformats.org/officeDocument/2006/relationships/image" Target="../media/image90.png"/></Relationships>
</file>

<file path=ppt/slides/_rels/slide46.xml.rels><?xml version="1.0" encoding="UTF-8" standalone="yes"?>
<Relationships xmlns="http://schemas.openxmlformats.org/package/2006/relationships"><Relationship Id="rId3" Type="http://schemas.openxmlformats.org/officeDocument/2006/relationships/hyperlink" Target="http://oncampus.richmond.edu/academics/education/projects/webunits/adaptations/" TargetMode="External"/><Relationship Id="rId7" Type="http://schemas.openxmlformats.org/officeDocument/2006/relationships/hyperlink" Target="http://www.saskschools.ca/~gregory/arctic/pbear.html" TargetMode="External"/><Relationship Id="rId2" Type="http://schemas.openxmlformats.org/officeDocument/2006/relationships/hyperlink" Target="http://www.woodlands-junior.kent.sch.uk/Homework/adaptation.htm" TargetMode="External"/><Relationship Id="rId1" Type="http://schemas.openxmlformats.org/officeDocument/2006/relationships/slideLayout" Target="../slideLayouts/slideLayout7.xml"/><Relationship Id="rId6" Type="http://schemas.openxmlformats.org/officeDocument/2006/relationships/hyperlink" Target="http://www.enchantedlearning.com/coloring/arcticanimals.shtml" TargetMode="External"/><Relationship Id="rId5" Type="http://schemas.openxmlformats.org/officeDocument/2006/relationships/hyperlink" Target="http://www.enchantedlearning.com/biomes/" TargetMode="External"/><Relationship Id="rId4" Type="http://schemas.openxmlformats.org/officeDocument/2006/relationships/hyperlink" Target="http://strandmaps.nsdl.org/?id=SMS-MAP-1437"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www.youtube.com/watch?v=TNL1MR5aj1w" TargetMode="External"/><Relationship Id="rId13" Type="http://schemas.openxmlformats.org/officeDocument/2006/relationships/hyperlink" Target="http://www.youtube.com/watch?v=enueNx8SlCE&amp;feature=related" TargetMode="External"/><Relationship Id="rId3" Type="http://schemas.openxmlformats.org/officeDocument/2006/relationships/hyperlink" Target="http://www.youtube.com/watch?v=0VscjSg_imo&amp;feature=related" TargetMode="External"/><Relationship Id="rId7" Type="http://schemas.openxmlformats.org/officeDocument/2006/relationships/hyperlink" Target="http://kids.nationalgeographic.com/Animals/CreatureFeature/Polar-bear" TargetMode="External"/><Relationship Id="rId12" Type="http://schemas.openxmlformats.org/officeDocument/2006/relationships/hyperlink" Target="http://www.youtube.com/watch?v=6vqCCI1ZF7o" TargetMode="External"/><Relationship Id="rId2" Type="http://schemas.openxmlformats.org/officeDocument/2006/relationships/hyperlink" Target="http://www.youtube.com/watch?v=40nJPTQMY-0&amp;feature=related" TargetMode="External"/><Relationship Id="rId1" Type="http://schemas.openxmlformats.org/officeDocument/2006/relationships/slideLayout" Target="../slideLayouts/slideLayout2.xml"/><Relationship Id="rId6" Type="http://schemas.openxmlformats.org/officeDocument/2006/relationships/hyperlink" Target="http://www.youtube.com/watch?v=THk1s2zrJZE&amp;feature=related" TargetMode="External"/><Relationship Id="rId11" Type="http://schemas.openxmlformats.org/officeDocument/2006/relationships/hyperlink" Target="http://www.youtube.com/watch?v=ZVa1DBixHls&amp;feature=related" TargetMode="External"/><Relationship Id="rId5" Type="http://schemas.openxmlformats.org/officeDocument/2006/relationships/hyperlink" Target="http://www.youtube.com/watch?v=OBFRZbN0p7U" TargetMode="External"/><Relationship Id="rId10" Type="http://schemas.openxmlformats.org/officeDocument/2006/relationships/hyperlink" Target="http://www.youtube.com/watch?v=i96iGKnX6Ec&amp;feature=related" TargetMode="External"/><Relationship Id="rId4" Type="http://schemas.openxmlformats.org/officeDocument/2006/relationships/hyperlink" Target="http://www.youtube.com/watch?v=UdN4rR44Gew" TargetMode="External"/><Relationship Id="rId9" Type="http://schemas.openxmlformats.org/officeDocument/2006/relationships/hyperlink" Target="http://www.youtube.com/watch?v=C4ixxXEGCEk"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leechvideo.com/video/view302452.html" TargetMode="External"/><Relationship Id="rId2" Type="http://schemas.openxmlformats.org/officeDocument/2006/relationships/hyperlink" Target="http://www.weshow.com/es/p/21713/thomas_alva_edison_un_gran_invento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4294967295"/>
          </p:nvPr>
        </p:nvSpPr>
        <p:spPr>
          <a:xfrm>
            <a:off x="2438400" y="5486400"/>
            <a:ext cx="4572000" cy="1752600"/>
          </a:xfrm>
        </p:spPr>
        <p:txBody>
          <a:bodyPr/>
          <a:lstStyle/>
          <a:p>
            <a:pPr marL="0" indent="0" algn="ctr">
              <a:buFontTx/>
              <a:buNone/>
            </a:pPr>
            <a:r>
              <a:rPr lang="en-US" dirty="0"/>
              <a:t>Para un </a:t>
            </a:r>
            <a:r>
              <a:rPr lang="en-US" dirty="0" err="1"/>
              <a:t>mundo</a:t>
            </a:r>
            <a:r>
              <a:rPr lang="en-US" dirty="0"/>
              <a:t> en </a:t>
            </a:r>
            <a:r>
              <a:rPr lang="en-US" dirty="0" err="1"/>
              <a:t>cambio</a:t>
            </a:r>
            <a:r>
              <a:rPr lang="en-US" dirty="0"/>
              <a:t> continuo</a:t>
            </a:r>
          </a:p>
        </p:txBody>
      </p:sp>
      <p:sp>
        <p:nvSpPr>
          <p:cNvPr id="3075" name="Rectangle 2"/>
          <p:cNvSpPr>
            <a:spLocks noGrp="1" noChangeArrowheads="1"/>
          </p:cNvSpPr>
          <p:nvPr>
            <p:ph type="ctrTitle" idx="4294967295"/>
          </p:nvPr>
        </p:nvSpPr>
        <p:spPr>
          <a:xfrm>
            <a:off x="533400" y="838200"/>
            <a:ext cx="8610600" cy="1752600"/>
          </a:xfrm>
        </p:spPr>
        <p:txBody>
          <a:bodyPr/>
          <a:lstStyle/>
          <a:p>
            <a:r>
              <a:rPr lang="en-US"/>
              <a:t>Adaptaciones</a:t>
            </a:r>
          </a:p>
        </p:txBody>
      </p:sp>
      <p:pic>
        <p:nvPicPr>
          <p:cNvPr id="3076" name="Picture 9" descr="world view"/>
          <p:cNvPicPr>
            <a:picLocks noChangeAspect="1" noChangeArrowheads="1"/>
          </p:cNvPicPr>
          <p:nvPr/>
        </p:nvPicPr>
        <p:blipFill>
          <a:blip r:embed="rId2"/>
          <a:srcRect/>
          <a:stretch>
            <a:fillRect/>
          </a:stretch>
        </p:blipFill>
        <p:spPr bwMode="auto">
          <a:xfrm>
            <a:off x="685800" y="1295400"/>
            <a:ext cx="7772400" cy="3827463"/>
          </a:xfrm>
          <a:prstGeom prst="rect">
            <a:avLst/>
          </a:prstGeom>
          <a:noFill/>
          <a:ln w="9525">
            <a:noFill/>
            <a:miter lim="800000"/>
            <a:headEnd/>
            <a:tailEnd/>
          </a:ln>
        </p:spPr>
      </p:pic>
      <p:sp>
        <p:nvSpPr>
          <p:cNvPr id="5" name="4 CuadroTexto"/>
          <p:cNvSpPr txBox="1"/>
          <p:nvPr/>
        </p:nvSpPr>
        <p:spPr>
          <a:xfrm>
            <a:off x="2438400" y="1447800"/>
            <a:ext cx="4953000" cy="369332"/>
          </a:xfrm>
          <a:prstGeom prst="rect">
            <a:avLst/>
          </a:prstGeom>
          <a:noFill/>
        </p:spPr>
        <p:txBody>
          <a:bodyPr wrap="square" rtlCol="0">
            <a:spAutoFit/>
          </a:bodyPr>
          <a:lstStyle/>
          <a:p>
            <a:r>
              <a:rPr lang="es-ES" b="1" dirty="0">
                <a:solidFill>
                  <a:schemeClr val="bg1"/>
                </a:solidFill>
                <a:latin typeface="Broadway" pitchFamily="82" charset="0"/>
              </a:rPr>
              <a:t>A</a:t>
            </a:r>
            <a:r>
              <a:rPr lang="es-ES" b="1" dirty="0" smtClean="0">
                <a:solidFill>
                  <a:schemeClr val="bg1"/>
                </a:solidFill>
                <a:latin typeface="Broadway" pitchFamily="82" charset="0"/>
              </a:rPr>
              <a:t>daptaciones</a:t>
            </a:r>
            <a:endParaRPr lang="es-ES" b="1" dirty="0">
              <a:solidFill>
                <a:schemeClr val="bg1"/>
              </a:solidFill>
              <a:latin typeface="Broadway"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p:txBody>
          <a:bodyPr/>
          <a:lstStyle/>
          <a:p>
            <a:r>
              <a:rPr lang="en-US"/>
              <a:t>Sabanas tropicales</a:t>
            </a:r>
          </a:p>
        </p:txBody>
      </p:sp>
      <p:sp>
        <p:nvSpPr>
          <p:cNvPr id="12291" name="Rectangle 3"/>
          <p:cNvSpPr>
            <a:spLocks noGrp="1" noChangeArrowheads="1"/>
          </p:cNvSpPr>
          <p:nvPr>
            <p:ph type="body" idx="4294967295"/>
          </p:nvPr>
        </p:nvSpPr>
        <p:spPr>
          <a:xfrm>
            <a:off x="457200" y="4954588"/>
            <a:ext cx="8229600" cy="1171575"/>
          </a:xfrm>
        </p:spPr>
        <p:txBody>
          <a:bodyPr/>
          <a:lstStyle/>
          <a:p>
            <a:pPr>
              <a:lnSpc>
                <a:spcPct val="80000"/>
              </a:lnSpc>
            </a:pPr>
            <a:r>
              <a:rPr lang="en-US" sz="1400"/>
              <a:t>Las sabanas tropicales (praderas con árboles o arboledas dispersas) se encuentran en regiones cálidas con precipitación pluvial de entre 120 y 180 cm, pero con una o dos temporadas largas de sequía, cuando los incendios forman una parte importante del ambiente. </a:t>
            </a:r>
          </a:p>
          <a:p>
            <a:pPr>
              <a:lnSpc>
                <a:spcPct val="80000"/>
              </a:lnSpc>
            </a:pPr>
            <a:r>
              <a:rPr lang="en-US" sz="1400"/>
              <a:t>La mayor extensión de tierra de este tipo se localiza en el centro y el este de África, aunque también hay grandes sabanas tropicales en Sudamérica y Australia.</a:t>
            </a:r>
          </a:p>
        </p:txBody>
      </p:sp>
      <p:pic>
        <p:nvPicPr>
          <p:cNvPr id="12292" name="Picture 5" descr="Sabana tropical"/>
          <p:cNvPicPr>
            <a:picLocks noChangeAspect="1" noChangeArrowheads="1"/>
          </p:cNvPicPr>
          <p:nvPr/>
        </p:nvPicPr>
        <p:blipFill>
          <a:blip r:embed="rId2"/>
          <a:srcRect/>
          <a:stretch>
            <a:fillRect/>
          </a:stretch>
        </p:blipFill>
        <p:spPr bwMode="auto">
          <a:xfrm>
            <a:off x="2209800" y="1600200"/>
            <a:ext cx="48006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r>
              <a:rPr lang="en-US" b="1"/>
              <a:t>Los Bosques Tropicales</a:t>
            </a:r>
          </a:p>
        </p:txBody>
      </p:sp>
      <p:sp>
        <p:nvSpPr>
          <p:cNvPr id="13315" name="Rectangle 3"/>
          <p:cNvSpPr>
            <a:spLocks noGrp="1" noChangeArrowheads="1"/>
          </p:cNvSpPr>
          <p:nvPr>
            <p:ph type="body" idx="4294967295"/>
          </p:nvPr>
        </p:nvSpPr>
        <p:spPr>
          <a:xfrm>
            <a:off x="457200" y="4573588"/>
            <a:ext cx="8229600" cy="1552575"/>
          </a:xfrm>
        </p:spPr>
        <p:txBody>
          <a:bodyPr/>
          <a:lstStyle/>
          <a:p>
            <a:pPr>
              <a:lnSpc>
                <a:spcPct val="80000"/>
              </a:lnSpc>
            </a:pPr>
            <a:r>
              <a:rPr lang="en-US" sz="1800"/>
              <a:t>El </a:t>
            </a:r>
            <a:r>
              <a:rPr lang="en-US" sz="1800" b="1"/>
              <a:t>Bosque Tropical Pluvial</a:t>
            </a:r>
            <a:r>
              <a:rPr lang="en-US" sz="1800"/>
              <a:t> (o </a:t>
            </a:r>
            <a:r>
              <a:rPr lang="en-US" sz="1800" b="1"/>
              <a:t>Lluvioso</a:t>
            </a:r>
            <a:r>
              <a:rPr lang="en-US" sz="1800"/>
              <a:t>; en inglés '</a:t>
            </a:r>
            <a:r>
              <a:rPr lang="en-US" sz="1800" b="1" i="1"/>
              <a:t>rainforest</a:t>
            </a:r>
            <a:r>
              <a:rPr lang="en-US" sz="1800"/>
              <a:t>'), que se conoce también con el nombre de </a:t>
            </a:r>
            <a:r>
              <a:rPr lang="en-US" sz="1800" b="1"/>
              <a:t>selva</a:t>
            </a:r>
            <a:r>
              <a:rPr lang="en-US" sz="1800"/>
              <a:t> o </a:t>
            </a:r>
            <a:r>
              <a:rPr lang="en-US" sz="1800" b="1"/>
              <a:t>pluviselva</a:t>
            </a:r>
            <a:r>
              <a:rPr lang="en-US" sz="1800"/>
              <a:t>, es el bioma más complejo del mundo. Se encuentra en zonas de baja altitud en los </a:t>
            </a:r>
            <a:r>
              <a:rPr lang="en-US" sz="1800" b="1"/>
              <a:t>trópicos</a:t>
            </a:r>
            <a:r>
              <a:rPr lang="en-US" sz="1800"/>
              <a:t> donde siempre es caliente y húmedo. Los Bosques Tropicales Lluviosos tienen una estructura de varias capas</a:t>
            </a:r>
          </a:p>
        </p:txBody>
      </p:sp>
      <p:pic>
        <p:nvPicPr>
          <p:cNvPr id="13316" name="Picture 5" descr="Bosque tropical"/>
          <p:cNvPicPr>
            <a:picLocks noChangeAspect="1" noChangeArrowheads="1"/>
          </p:cNvPicPr>
          <p:nvPr/>
        </p:nvPicPr>
        <p:blipFill>
          <a:blip r:embed="rId2"/>
          <a:srcRect/>
          <a:stretch>
            <a:fillRect/>
          </a:stretch>
        </p:blipFill>
        <p:spPr bwMode="auto">
          <a:xfrm>
            <a:off x="2209800" y="1447800"/>
            <a:ext cx="4572000" cy="293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a:t>Los Bosques Templados </a:t>
            </a:r>
          </a:p>
        </p:txBody>
      </p:sp>
      <p:sp>
        <p:nvSpPr>
          <p:cNvPr id="14339" name="Rectangle 3"/>
          <p:cNvSpPr>
            <a:spLocks noGrp="1" noChangeArrowheads="1"/>
          </p:cNvSpPr>
          <p:nvPr>
            <p:ph type="body" idx="4294967295"/>
          </p:nvPr>
        </p:nvSpPr>
        <p:spPr>
          <a:xfrm>
            <a:off x="533400" y="4800600"/>
            <a:ext cx="8229600" cy="1706563"/>
          </a:xfrm>
        </p:spPr>
        <p:txBody>
          <a:bodyPr/>
          <a:lstStyle/>
          <a:p>
            <a:pPr>
              <a:lnSpc>
                <a:spcPct val="80000"/>
              </a:lnSpc>
            </a:pPr>
            <a:r>
              <a:rPr lang="en-US" sz="1800"/>
              <a:t>El Bosque Templado es muy variable: en algunos lugares predominan los árboles deciduos mientras que en otros las coníferas son mas comunes. También hay bosques mixtos con árboles de coníferas, deciduos de hoja ancha y siempreverdes de hoja ancha. Los Bosques Templados ocupan áreas con precipitación abundante y uniformemente distribuida y temperaturas moderadas con un marcado patrón estacional. </a:t>
            </a:r>
          </a:p>
        </p:txBody>
      </p:sp>
      <p:pic>
        <p:nvPicPr>
          <p:cNvPr id="14340" name="Picture 6" descr="Bosque templado"/>
          <p:cNvPicPr>
            <a:picLocks noChangeAspect="1" noChangeArrowheads="1"/>
          </p:cNvPicPr>
          <p:nvPr/>
        </p:nvPicPr>
        <p:blipFill>
          <a:blip r:embed="rId2"/>
          <a:srcRect/>
          <a:stretch>
            <a:fillRect/>
          </a:stretch>
        </p:blipFill>
        <p:spPr bwMode="auto">
          <a:xfrm>
            <a:off x="2133600" y="1143000"/>
            <a:ext cx="4953000" cy="3268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r>
              <a:rPr lang="es-CO" sz="4000"/>
              <a:t>Como podemos clasificar el medio ambiente de la tierra?</a:t>
            </a:r>
            <a:endParaRPr lang="en-US" sz="4000"/>
          </a:p>
        </p:txBody>
      </p:sp>
      <p:sp>
        <p:nvSpPr>
          <p:cNvPr id="15363" name="Rectangle 3"/>
          <p:cNvSpPr>
            <a:spLocks noGrp="1" noChangeArrowheads="1"/>
          </p:cNvSpPr>
          <p:nvPr>
            <p:ph type="body" idx="4294967295"/>
          </p:nvPr>
        </p:nvSpPr>
        <p:spPr/>
        <p:txBody>
          <a:bodyPr/>
          <a:lstStyle/>
          <a:p>
            <a:r>
              <a:rPr lang="es-CO">
                <a:solidFill>
                  <a:srgbClr val="CC3300"/>
                </a:solidFill>
              </a:rPr>
              <a:t>Biomas </a:t>
            </a:r>
          </a:p>
          <a:p>
            <a:r>
              <a:rPr lang="es-CO"/>
              <a:t>Ecosistemas </a:t>
            </a:r>
          </a:p>
          <a:p>
            <a:r>
              <a:rPr lang="es-CO"/>
              <a:t>Hábitat</a:t>
            </a:r>
          </a:p>
          <a:p>
            <a:r>
              <a:rPr lang="es-CO"/>
              <a:t>Nichos</a:t>
            </a:r>
          </a:p>
          <a:p>
            <a:endParaRPr lang="es-CO"/>
          </a:p>
          <a:p>
            <a:pPr>
              <a:buFontTx/>
              <a:buNone/>
            </a:pPr>
            <a:endParaRPr lang="es-CO"/>
          </a:p>
        </p:txBody>
      </p:sp>
      <p:pic>
        <p:nvPicPr>
          <p:cNvPr id="15364" name="Picture 5" descr="MCj04348590000[1]"/>
          <p:cNvPicPr>
            <a:picLocks noChangeAspect="1" noChangeArrowheads="1"/>
          </p:cNvPicPr>
          <p:nvPr/>
        </p:nvPicPr>
        <p:blipFill>
          <a:blip r:embed="rId2"/>
          <a:srcRect/>
          <a:stretch>
            <a:fillRect/>
          </a:stretch>
        </p:blipFill>
        <p:spPr bwMode="auto">
          <a:xfrm>
            <a:off x="4572000" y="1752600"/>
            <a:ext cx="17145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ecosistema acuático"/>
          <p:cNvPicPr>
            <a:picLocks noChangeAspect="1" noChangeArrowheads="1"/>
          </p:cNvPicPr>
          <p:nvPr/>
        </p:nvPicPr>
        <p:blipFill>
          <a:blip r:embed="rId2"/>
          <a:srcRect/>
          <a:stretch>
            <a:fillRect/>
          </a:stretch>
        </p:blipFill>
        <p:spPr bwMode="auto">
          <a:xfrm>
            <a:off x="533400" y="0"/>
            <a:ext cx="8001000" cy="3883025"/>
          </a:xfrm>
          <a:prstGeom prst="rect">
            <a:avLst/>
          </a:prstGeom>
          <a:noFill/>
          <a:ln w="9525">
            <a:noFill/>
            <a:miter lim="800000"/>
            <a:headEnd/>
            <a:tailEnd/>
          </a:ln>
        </p:spPr>
      </p:pic>
      <p:sp>
        <p:nvSpPr>
          <p:cNvPr id="16387" name="Rectangle 2"/>
          <p:cNvSpPr>
            <a:spLocks noGrp="1" noChangeArrowheads="1"/>
          </p:cNvSpPr>
          <p:nvPr>
            <p:ph type="title" idx="4294967295"/>
          </p:nvPr>
        </p:nvSpPr>
        <p:spPr>
          <a:xfrm>
            <a:off x="5105400" y="3581400"/>
            <a:ext cx="3200400" cy="1143000"/>
          </a:xfrm>
        </p:spPr>
        <p:txBody>
          <a:bodyPr/>
          <a:lstStyle/>
          <a:p>
            <a:r>
              <a:rPr lang="es-CO" sz="4000"/>
              <a:t>Ecosistemas</a:t>
            </a:r>
            <a:endParaRPr lang="en-US" sz="4000"/>
          </a:p>
        </p:txBody>
      </p:sp>
      <p:sp>
        <p:nvSpPr>
          <p:cNvPr id="16388" name="Rectangle 3"/>
          <p:cNvSpPr>
            <a:spLocks noGrp="1" noChangeArrowheads="1"/>
          </p:cNvSpPr>
          <p:nvPr>
            <p:ph type="body" idx="4294967295"/>
          </p:nvPr>
        </p:nvSpPr>
        <p:spPr>
          <a:xfrm>
            <a:off x="0" y="3810000"/>
            <a:ext cx="8686800" cy="3048000"/>
          </a:xfrm>
        </p:spPr>
        <p:txBody>
          <a:bodyPr/>
          <a:lstStyle/>
          <a:p>
            <a:pPr>
              <a:buFontTx/>
              <a:buNone/>
            </a:pPr>
            <a:r>
              <a:rPr lang="es-CO" sz="2900"/>
              <a:t>Un ecosistema es:</a:t>
            </a:r>
          </a:p>
          <a:p>
            <a:pPr lvl="1"/>
            <a:r>
              <a:rPr lang="es-CO" sz="2400"/>
              <a:t>Un lugar</a:t>
            </a:r>
          </a:p>
          <a:p>
            <a:pPr lvl="1"/>
            <a:r>
              <a:rPr lang="es-CO" sz="2400"/>
              <a:t>Donde viven varias especies animales y vegetales</a:t>
            </a:r>
          </a:p>
          <a:p>
            <a:pPr lvl="1"/>
            <a:r>
              <a:rPr lang="es-CO" sz="2400"/>
              <a:t>Que están </a:t>
            </a:r>
            <a:r>
              <a:rPr lang="es-CO" sz="2400">
                <a:solidFill>
                  <a:srgbClr val="CC3300"/>
                </a:solidFill>
              </a:rPr>
              <a:t>interrelacionadas</a:t>
            </a:r>
            <a:r>
              <a:rPr lang="es-CO" sz="2400"/>
              <a:t> entre si y con su entorno físico.</a:t>
            </a:r>
          </a:p>
          <a:p>
            <a:pPr lvl="2"/>
            <a:r>
              <a:rPr lang="es-CO" sz="2000"/>
              <a:t>Puede ser casi tan grande como un bioma o tan pequeño como una gota de agua.</a:t>
            </a:r>
            <a:endParaRPr lang="en-US" sz="20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r>
              <a:rPr lang="es-CO" sz="4000"/>
              <a:t>Como podemos clasificar el medio ambiente de la tierra?</a:t>
            </a:r>
            <a:endParaRPr lang="en-US" sz="4000"/>
          </a:p>
        </p:txBody>
      </p:sp>
      <p:sp>
        <p:nvSpPr>
          <p:cNvPr id="17411" name="Rectangle 3"/>
          <p:cNvSpPr>
            <a:spLocks noGrp="1" noChangeArrowheads="1"/>
          </p:cNvSpPr>
          <p:nvPr>
            <p:ph type="body" idx="4294967295"/>
          </p:nvPr>
        </p:nvSpPr>
        <p:spPr/>
        <p:txBody>
          <a:bodyPr/>
          <a:lstStyle/>
          <a:p>
            <a:r>
              <a:rPr lang="es-CO">
                <a:solidFill>
                  <a:srgbClr val="CC3300"/>
                </a:solidFill>
              </a:rPr>
              <a:t>Biomas</a:t>
            </a:r>
          </a:p>
          <a:p>
            <a:r>
              <a:rPr lang="es-CO">
                <a:solidFill>
                  <a:srgbClr val="CC3300"/>
                </a:solidFill>
              </a:rPr>
              <a:t>Ecosistemas</a:t>
            </a:r>
          </a:p>
          <a:p>
            <a:r>
              <a:rPr lang="es-CO"/>
              <a:t>Hábitat</a:t>
            </a:r>
          </a:p>
          <a:p>
            <a:r>
              <a:rPr lang="es-CO"/>
              <a:t>Nichos</a:t>
            </a:r>
          </a:p>
          <a:p>
            <a:endParaRPr lang="es-CO"/>
          </a:p>
          <a:p>
            <a:endParaRPr lang="es-CO"/>
          </a:p>
          <a:p>
            <a:pPr>
              <a:buFontTx/>
              <a:buNone/>
            </a:pPr>
            <a:endParaRPr lang="en-US"/>
          </a:p>
        </p:txBody>
      </p:sp>
      <p:pic>
        <p:nvPicPr>
          <p:cNvPr id="17412" name="Picture 4" descr="MCj04348590000[1]"/>
          <p:cNvPicPr>
            <a:picLocks noChangeAspect="1" noChangeArrowheads="1"/>
          </p:cNvPicPr>
          <p:nvPr/>
        </p:nvPicPr>
        <p:blipFill>
          <a:blip r:embed="rId2"/>
          <a:srcRect/>
          <a:stretch>
            <a:fillRect/>
          </a:stretch>
        </p:blipFill>
        <p:spPr bwMode="auto">
          <a:xfrm>
            <a:off x="3962400" y="2209800"/>
            <a:ext cx="17145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Imagen:Namib desert beetle.jpg">
            <a:hlinkClick r:id="rId2"/>
          </p:cNvPr>
          <p:cNvPicPr>
            <a:picLocks noChangeAspect="1" noChangeArrowheads="1"/>
          </p:cNvPicPr>
          <p:nvPr/>
        </p:nvPicPr>
        <p:blipFill>
          <a:blip r:embed="rId3"/>
          <a:srcRect/>
          <a:stretch>
            <a:fillRect/>
          </a:stretch>
        </p:blipFill>
        <p:spPr bwMode="auto">
          <a:xfrm>
            <a:off x="0" y="0"/>
            <a:ext cx="3200400" cy="2368550"/>
          </a:xfrm>
          <a:prstGeom prst="rect">
            <a:avLst/>
          </a:prstGeom>
          <a:noFill/>
          <a:ln w="9525">
            <a:noFill/>
            <a:miter lim="800000"/>
            <a:headEnd/>
            <a:tailEnd/>
          </a:ln>
        </p:spPr>
      </p:pic>
      <p:pic>
        <p:nvPicPr>
          <p:cNvPr id="18435" name="Picture 7" descr="apr2007">
            <a:hlinkClick r:id="rId4"/>
          </p:cNvPr>
          <p:cNvPicPr>
            <a:picLocks noChangeAspect="1" noChangeArrowheads="1"/>
          </p:cNvPicPr>
          <p:nvPr/>
        </p:nvPicPr>
        <p:blipFill>
          <a:blip r:embed="rId5"/>
          <a:srcRect/>
          <a:stretch>
            <a:fillRect/>
          </a:stretch>
        </p:blipFill>
        <p:spPr bwMode="auto">
          <a:xfrm>
            <a:off x="0" y="1676400"/>
            <a:ext cx="4457700" cy="2959100"/>
          </a:xfrm>
          <a:prstGeom prst="rect">
            <a:avLst/>
          </a:prstGeom>
          <a:noFill/>
          <a:ln w="9525">
            <a:noFill/>
            <a:miter lim="800000"/>
            <a:headEnd/>
            <a:tailEnd/>
          </a:ln>
        </p:spPr>
      </p:pic>
      <p:sp>
        <p:nvSpPr>
          <p:cNvPr id="18436" name="Rectangle 2"/>
          <p:cNvSpPr>
            <a:spLocks noGrp="1" noChangeArrowheads="1"/>
          </p:cNvSpPr>
          <p:nvPr>
            <p:ph type="title" idx="4294967295"/>
          </p:nvPr>
        </p:nvSpPr>
        <p:spPr>
          <a:xfrm>
            <a:off x="0" y="4191000"/>
            <a:ext cx="3200400" cy="1143000"/>
          </a:xfrm>
        </p:spPr>
        <p:txBody>
          <a:bodyPr/>
          <a:lstStyle/>
          <a:p>
            <a:r>
              <a:rPr lang="es-CO"/>
              <a:t>hábitat</a:t>
            </a:r>
            <a:endParaRPr lang="en-US"/>
          </a:p>
        </p:txBody>
      </p:sp>
      <p:sp>
        <p:nvSpPr>
          <p:cNvPr id="18437" name="Rectangle 3"/>
          <p:cNvSpPr>
            <a:spLocks noGrp="1" noChangeArrowheads="1"/>
          </p:cNvSpPr>
          <p:nvPr>
            <p:ph type="body" idx="4294967295"/>
          </p:nvPr>
        </p:nvSpPr>
        <p:spPr>
          <a:xfrm>
            <a:off x="0" y="5105400"/>
            <a:ext cx="8839200" cy="1477963"/>
          </a:xfrm>
        </p:spPr>
        <p:txBody>
          <a:bodyPr/>
          <a:lstStyle/>
          <a:p>
            <a:pPr>
              <a:lnSpc>
                <a:spcPct val="90000"/>
              </a:lnSpc>
            </a:pPr>
            <a:r>
              <a:rPr lang="es-CO"/>
              <a:t>Es el lugar físico de un ecosistema que reúne las condiciones naturales para que viva en el </a:t>
            </a:r>
            <a:r>
              <a:rPr lang="es-CO">
                <a:solidFill>
                  <a:srgbClr val="CC3300"/>
                </a:solidFill>
              </a:rPr>
              <a:t>una especie</a:t>
            </a:r>
            <a:r>
              <a:rPr lang="es-CO"/>
              <a:t>, al cual ella está adaptada. </a:t>
            </a:r>
          </a:p>
        </p:txBody>
      </p:sp>
      <p:pic>
        <p:nvPicPr>
          <p:cNvPr id="18438" name="Picture 15" descr="Photo of hippo, Liwonde National Park">
            <a:hlinkClick r:id="rId6"/>
          </p:cNvPr>
          <p:cNvPicPr>
            <a:picLocks noChangeAspect="1" noChangeArrowheads="1"/>
          </p:cNvPicPr>
          <p:nvPr/>
        </p:nvPicPr>
        <p:blipFill>
          <a:blip r:embed="rId7"/>
          <a:srcRect/>
          <a:stretch>
            <a:fillRect/>
          </a:stretch>
        </p:blipFill>
        <p:spPr bwMode="auto">
          <a:xfrm>
            <a:off x="4419600" y="0"/>
            <a:ext cx="3733800" cy="2527300"/>
          </a:xfrm>
          <a:prstGeom prst="rect">
            <a:avLst/>
          </a:prstGeom>
          <a:noFill/>
          <a:ln w="9525">
            <a:noFill/>
            <a:miter lim="800000"/>
            <a:headEnd/>
            <a:tailEnd/>
          </a:ln>
        </p:spPr>
      </p:pic>
      <p:pic>
        <p:nvPicPr>
          <p:cNvPr id="18439" name="Picture 17" descr="PPerret_Cathartes_aura"/>
          <p:cNvPicPr>
            <a:picLocks noChangeAspect="1" noChangeArrowheads="1"/>
          </p:cNvPicPr>
          <p:nvPr/>
        </p:nvPicPr>
        <p:blipFill>
          <a:blip r:embed="rId8"/>
          <a:srcRect/>
          <a:stretch>
            <a:fillRect/>
          </a:stretch>
        </p:blipFill>
        <p:spPr bwMode="auto">
          <a:xfrm>
            <a:off x="4343400" y="2514600"/>
            <a:ext cx="4495800" cy="2528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lstStyle/>
          <a:p>
            <a:r>
              <a:rPr lang="es-CO" sz="4000"/>
              <a:t>Como podemos clasificar el medio ambiente de la tierra?</a:t>
            </a:r>
            <a:endParaRPr lang="en-US" sz="4000"/>
          </a:p>
        </p:txBody>
      </p:sp>
      <p:sp>
        <p:nvSpPr>
          <p:cNvPr id="19459" name="Rectangle 3"/>
          <p:cNvSpPr>
            <a:spLocks noGrp="1" noChangeArrowheads="1"/>
          </p:cNvSpPr>
          <p:nvPr>
            <p:ph type="body" idx="4294967295"/>
          </p:nvPr>
        </p:nvSpPr>
        <p:spPr/>
        <p:txBody>
          <a:bodyPr/>
          <a:lstStyle/>
          <a:p>
            <a:r>
              <a:rPr lang="es-CO">
                <a:solidFill>
                  <a:srgbClr val="CC3300"/>
                </a:solidFill>
              </a:rPr>
              <a:t>Biomas</a:t>
            </a:r>
          </a:p>
          <a:p>
            <a:r>
              <a:rPr lang="es-CO">
                <a:solidFill>
                  <a:srgbClr val="CC3300"/>
                </a:solidFill>
              </a:rPr>
              <a:t>Ecosistemas</a:t>
            </a:r>
          </a:p>
          <a:p>
            <a:r>
              <a:rPr lang="es-CO">
                <a:solidFill>
                  <a:srgbClr val="CC3300"/>
                </a:solidFill>
              </a:rPr>
              <a:t>Hábitat</a:t>
            </a:r>
          </a:p>
          <a:p>
            <a:r>
              <a:rPr lang="es-CO"/>
              <a:t>Nichos</a:t>
            </a:r>
          </a:p>
          <a:p>
            <a:endParaRPr lang="es-CO"/>
          </a:p>
          <a:p>
            <a:pPr>
              <a:buFontTx/>
              <a:buNone/>
            </a:pPr>
            <a:endParaRPr lang="es-CO"/>
          </a:p>
        </p:txBody>
      </p:sp>
      <p:pic>
        <p:nvPicPr>
          <p:cNvPr id="19460" name="Picture 4" descr="MCj04348590000[1]"/>
          <p:cNvPicPr>
            <a:picLocks noChangeAspect="1" noChangeArrowheads="1"/>
          </p:cNvPicPr>
          <p:nvPr/>
        </p:nvPicPr>
        <p:blipFill>
          <a:blip r:embed="rId2"/>
          <a:srcRect/>
          <a:stretch>
            <a:fillRect/>
          </a:stretch>
        </p:blipFill>
        <p:spPr bwMode="auto">
          <a:xfrm>
            <a:off x="3714750" y="2571750"/>
            <a:ext cx="17145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0" y="1219200"/>
            <a:ext cx="3505200" cy="1981200"/>
          </a:xfrm>
        </p:spPr>
        <p:txBody>
          <a:bodyPr/>
          <a:lstStyle/>
          <a:p>
            <a:r>
              <a:rPr lang="es-CO"/>
              <a:t>Nicho</a:t>
            </a:r>
            <a:endParaRPr lang="en-US"/>
          </a:p>
        </p:txBody>
      </p:sp>
      <p:sp>
        <p:nvSpPr>
          <p:cNvPr id="20483" name="Rectangle 3"/>
          <p:cNvSpPr>
            <a:spLocks noGrp="1" noChangeArrowheads="1"/>
          </p:cNvSpPr>
          <p:nvPr>
            <p:ph type="body" idx="4294967295"/>
          </p:nvPr>
        </p:nvSpPr>
        <p:spPr>
          <a:xfrm>
            <a:off x="0" y="4724400"/>
            <a:ext cx="8686800" cy="2133600"/>
          </a:xfrm>
        </p:spPr>
        <p:txBody>
          <a:bodyPr/>
          <a:lstStyle/>
          <a:p>
            <a:pPr>
              <a:lnSpc>
                <a:spcPct val="80000"/>
              </a:lnSpc>
            </a:pPr>
            <a:r>
              <a:rPr lang="es-CO" sz="1800"/>
              <a:t>Es tanto el lugar; que le proporciona,  refugio, alimento (plantas y animales) los espacios para anidar, como también </a:t>
            </a:r>
            <a:r>
              <a:rPr lang="es-CO" sz="1800">
                <a:solidFill>
                  <a:srgbClr val="CC3300"/>
                </a:solidFill>
              </a:rPr>
              <a:t>el trabajo o función de la especie en el ecosistema.</a:t>
            </a:r>
          </a:p>
          <a:p>
            <a:pPr>
              <a:lnSpc>
                <a:spcPct val="80000"/>
              </a:lnSpc>
            </a:pPr>
            <a:endParaRPr lang="es-CO" sz="1800">
              <a:solidFill>
                <a:srgbClr val="CC3300"/>
              </a:solidFill>
            </a:endParaRPr>
          </a:p>
          <a:p>
            <a:pPr>
              <a:lnSpc>
                <a:spcPct val="80000"/>
              </a:lnSpc>
            </a:pPr>
            <a:r>
              <a:rPr lang="es-CO" sz="1800"/>
              <a:t>Cuando dos especies tienen un “Nicho” muy cercano entran en competencia</a:t>
            </a:r>
          </a:p>
          <a:p>
            <a:pPr>
              <a:lnSpc>
                <a:spcPct val="80000"/>
              </a:lnSpc>
            </a:pPr>
            <a:endParaRPr lang="es-CO" sz="1800"/>
          </a:p>
          <a:p>
            <a:pPr>
              <a:lnSpc>
                <a:spcPct val="80000"/>
              </a:lnSpc>
            </a:pPr>
            <a:r>
              <a:rPr lang="es-CO" sz="1800"/>
              <a:t>Las especies viviendo en el mismo lugar tienden a diferenciarse en su nicho para evitar la competencia</a:t>
            </a:r>
            <a:endParaRPr lang="en-US" sz="1800"/>
          </a:p>
        </p:txBody>
      </p:sp>
      <p:pic>
        <p:nvPicPr>
          <p:cNvPr id="20484" name="Picture 5" descr="Eudocymus ruber, Egretta thula, Ardea cocoi, Mesembrinibis cayennensis  (cerca de Bruzual, Venezuela)"/>
          <p:cNvPicPr>
            <a:picLocks noChangeAspect="1" noChangeArrowheads="1"/>
          </p:cNvPicPr>
          <p:nvPr/>
        </p:nvPicPr>
        <p:blipFill>
          <a:blip r:embed="rId2"/>
          <a:srcRect/>
          <a:stretch>
            <a:fillRect/>
          </a:stretch>
        </p:blipFill>
        <p:spPr bwMode="auto">
          <a:xfrm>
            <a:off x="3657600" y="0"/>
            <a:ext cx="4800600" cy="4716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5" name="Picture 5" descr="MCj03117780000[1]"/>
          <p:cNvPicPr>
            <a:picLocks noChangeAspect="1" noChangeArrowheads="1"/>
          </p:cNvPicPr>
          <p:nvPr/>
        </p:nvPicPr>
        <p:blipFill>
          <a:blip r:embed="rId2"/>
          <a:srcRect/>
          <a:stretch>
            <a:fillRect/>
          </a:stretch>
        </p:blipFill>
        <p:spPr bwMode="auto">
          <a:xfrm>
            <a:off x="2819400" y="0"/>
            <a:ext cx="4244975" cy="6324600"/>
          </a:xfrm>
          <a:prstGeom prst="rect">
            <a:avLst/>
          </a:prstGeom>
          <a:noFill/>
        </p:spPr>
      </p:pic>
      <p:sp>
        <p:nvSpPr>
          <p:cNvPr id="76803" name="Rectangle 3"/>
          <p:cNvSpPr>
            <a:spLocks noGrp="1" noChangeArrowheads="1"/>
          </p:cNvSpPr>
          <p:nvPr>
            <p:ph type="body" idx="1"/>
          </p:nvPr>
        </p:nvSpPr>
        <p:spPr/>
        <p:txBody>
          <a:bodyPr/>
          <a:lstStyle/>
          <a:p>
            <a:pPr algn="ctr">
              <a:spcBef>
                <a:spcPct val="50000"/>
              </a:spcBef>
              <a:buFontTx/>
              <a:buNone/>
            </a:pPr>
            <a:r>
              <a:rPr lang="es-CO" sz="5400">
                <a:solidFill>
                  <a:schemeClr val="tx2"/>
                </a:solidFill>
              </a:rPr>
              <a:t>Si los seres vivos ya están adaptados, por que deben adaptarse otra vez?</a:t>
            </a:r>
          </a:p>
          <a:p>
            <a:pPr algn="ctr">
              <a:spcBef>
                <a:spcPct val="50000"/>
              </a:spcBef>
              <a:buFontTx/>
              <a:buNone/>
            </a:pPr>
            <a:r>
              <a:rPr lang="es-CO" sz="5400">
                <a:solidFill>
                  <a:schemeClr val="tx2"/>
                </a:solidFill>
              </a:rPr>
              <a:t>???</a:t>
            </a:r>
            <a:endParaRPr lang="en-US" sz="5400">
              <a:solidFill>
                <a:schemeClr val="tx2"/>
              </a:solidFill>
            </a:endParaRPr>
          </a:p>
          <a:p>
            <a:pPr algn="ctr"/>
            <a:endParaRPr lang="en-US" sz="5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457200" y="914400"/>
            <a:ext cx="8229600" cy="503238"/>
          </a:xfrm>
        </p:spPr>
        <p:txBody>
          <a:bodyPr/>
          <a:lstStyle/>
          <a:p>
            <a:r>
              <a:rPr lang="en-US"/>
              <a:t>Que es adaptación?</a:t>
            </a:r>
          </a:p>
        </p:txBody>
      </p:sp>
      <p:sp>
        <p:nvSpPr>
          <p:cNvPr id="4099" name="Rectangle 3"/>
          <p:cNvSpPr>
            <a:spLocks noGrp="1" noChangeArrowheads="1"/>
          </p:cNvSpPr>
          <p:nvPr>
            <p:ph type="body" idx="4294967295"/>
          </p:nvPr>
        </p:nvSpPr>
        <p:spPr/>
        <p:txBody>
          <a:bodyPr/>
          <a:lstStyle/>
          <a:p>
            <a:endParaRPr lang="es-ES"/>
          </a:p>
        </p:txBody>
      </p:sp>
      <p:pic>
        <p:nvPicPr>
          <p:cNvPr id="4100" name="Picture 4" descr="MCj04135880000[1]"/>
          <p:cNvPicPr>
            <a:picLocks noChangeAspect="1" noChangeArrowheads="1"/>
          </p:cNvPicPr>
          <p:nvPr/>
        </p:nvPicPr>
        <p:blipFill>
          <a:blip r:embed="rId2"/>
          <a:srcRect/>
          <a:stretch>
            <a:fillRect/>
          </a:stretch>
        </p:blipFill>
        <p:spPr bwMode="auto">
          <a:xfrm>
            <a:off x="533400" y="1676400"/>
            <a:ext cx="2743200" cy="2011363"/>
          </a:xfrm>
          <a:prstGeom prst="rect">
            <a:avLst/>
          </a:prstGeom>
          <a:noFill/>
          <a:ln w="9525">
            <a:noFill/>
            <a:miter lim="800000"/>
            <a:headEnd/>
            <a:tailEnd/>
          </a:ln>
        </p:spPr>
      </p:pic>
      <p:pic>
        <p:nvPicPr>
          <p:cNvPr id="4101" name="Picture 5" descr="MCj04115660000[1]"/>
          <p:cNvPicPr>
            <a:picLocks noChangeAspect="1" noChangeArrowheads="1"/>
          </p:cNvPicPr>
          <p:nvPr/>
        </p:nvPicPr>
        <p:blipFill>
          <a:blip r:embed="rId3"/>
          <a:srcRect/>
          <a:stretch>
            <a:fillRect/>
          </a:stretch>
        </p:blipFill>
        <p:spPr bwMode="auto">
          <a:xfrm>
            <a:off x="3352800" y="2209800"/>
            <a:ext cx="1781175" cy="1806575"/>
          </a:xfrm>
          <a:prstGeom prst="rect">
            <a:avLst/>
          </a:prstGeom>
          <a:noFill/>
          <a:ln w="9525">
            <a:noFill/>
            <a:miter lim="800000"/>
            <a:headEnd/>
            <a:tailEnd/>
          </a:ln>
        </p:spPr>
      </p:pic>
      <p:pic>
        <p:nvPicPr>
          <p:cNvPr id="4102" name="Picture 6" descr="MCj02817120000[1]"/>
          <p:cNvPicPr>
            <a:picLocks noChangeAspect="1" noChangeArrowheads="1"/>
          </p:cNvPicPr>
          <p:nvPr/>
        </p:nvPicPr>
        <p:blipFill>
          <a:blip r:embed="rId4"/>
          <a:srcRect/>
          <a:stretch>
            <a:fillRect/>
          </a:stretch>
        </p:blipFill>
        <p:spPr bwMode="auto">
          <a:xfrm>
            <a:off x="6172200" y="1219200"/>
            <a:ext cx="2038350" cy="3810000"/>
          </a:xfrm>
          <a:prstGeom prst="rect">
            <a:avLst/>
          </a:prstGeom>
          <a:noFill/>
          <a:ln w="9525">
            <a:noFill/>
            <a:miter lim="800000"/>
            <a:headEnd/>
            <a:tailEnd/>
          </a:ln>
        </p:spPr>
      </p:pic>
      <p:pic>
        <p:nvPicPr>
          <p:cNvPr id="4103" name="Picture 7" descr="MCj02394970000[1]"/>
          <p:cNvPicPr>
            <a:picLocks noChangeAspect="1" noChangeArrowheads="1"/>
          </p:cNvPicPr>
          <p:nvPr/>
        </p:nvPicPr>
        <p:blipFill>
          <a:blip r:embed="rId5"/>
          <a:srcRect/>
          <a:stretch>
            <a:fillRect/>
          </a:stretch>
        </p:blipFill>
        <p:spPr bwMode="auto">
          <a:xfrm>
            <a:off x="3962400" y="4114800"/>
            <a:ext cx="1123950" cy="1789113"/>
          </a:xfrm>
          <a:prstGeom prst="rect">
            <a:avLst/>
          </a:prstGeom>
          <a:noFill/>
          <a:ln w="9525">
            <a:noFill/>
            <a:miter lim="800000"/>
            <a:headEnd/>
            <a:tailEnd/>
          </a:ln>
        </p:spPr>
      </p:pic>
      <p:pic>
        <p:nvPicPr>
          <p:cNvPr id="4104" name="Picture 8" descr="MCHM00383_0000[1]"/>
          <p:cNvPicPr>
            <a:picLocks noChangeAspect="1" noChangeArrowheads="1"/>
          </p:cNvPicPr>
          <p:nvPr/>
        </p:nvPicPr>
        <p:blipFill>
          <a:blip r:embed="rId6"/>
          <a:srcRect/>
          <a:stretch>
            <a:fillRect/>
          </a:stretch>
        </p:blipFill>
        <p:spPr bwMode="auto">
          <a:xfrm>
            <a:off x="914400" y="4038600"/>
            <a:ext cx="1905000" cy="133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14" name="Picture 10" descr="bears"/>
          <p:cNvPicPr>
            <a:picLocks noChangeAspect="1" noChangeArrowheads="1"/>
          </p:cNvPicPr>
          <p:nvPr/>
        </p:nvPicPr>
        <p:blipFill>
          <a:blip r:embed="rId2"/>
          <a:srcRect/>
          <a:stretch>
            <a:fillRect/>
          </a:stretch>
        </p:blipFill>
        <p:spPr bwMode="auto">
          <a:xfrm>
            <a:off x="3657600" y="762000"/>
            <a:ext cx="5257800" cy="4697413"/>
          </a:xfrm>
          <a:prstGeom prst="rect">
            <a:avLst/>
          </a:prstGeom>
          <a:noFill/>
        </p:spPr>
      </p:pic>
      <p:sp>
        <p:nvSpPr>
          <p:cNvPr id="21506" name="Rectangle 2"/>
          <p:cNvSpPr>
            <a:spLocks noGrp="1" noChangeArrowheads="1"/>
          </p:cNvSpPr>
          <p:nvPr>
            <p:ph type="title" idx="4294967295"/>
          </p:nvPr>
        </p:nvSpPr>
        <p:spPr>
          <a:xfrm>
            <a:off x="533400" y="838200"/>
            <a:ext cx="8229600" cy="1143000"/>
          </a:xfrm>
        </p:spPr>
        <p:txBody>
          <a:bodyPr/>
          <a:lstStyle/>
          <a:p>
            <a:r>
              <a:rPr lang="en-US" sz="4000"/>
              <a:t/>
            </a:r>
            <a:br>
              <a:rPr lang="en-US" sz="4000"/>
            </a:br>
            <a:endParaRPr lang="en-US" sz="4000"/>
          </a:p>
        </p:txBody>
      </p:sp>
      <p:sp>
        <p:nvSpPr>
          <p:cNvPr id="21507" name="Text Box 5"/>
          <p:cNvSpPr txBox="1">
            <a:spLocks noChangeArrowheads="1"/>
          </p:cNvSpPr>
          <p:nvPr/>
        </p:nvSpPr>
        <p:spPr bwMode="auto">
          <a:xfrm>
            <a:off x="0" y="228600"/>
            <a:ext cx="3810000" cy="6134100"/>
          </a:xfrm>
          <a:prstGeom prst="rect">
            <a:avLst/>
          </a:prstGeom>
          <a:noFill/>
          <a:ln w="9525">
            <a:noFill/>
            <a:miter lim="800000"/>
            <a:headEnd/>
            <a:tailEnd/>
          </a:ln>
        </p:spPr>
        <p:txBody>
          <a:bodyPr>
            <a:spAutoFit/>
          </a:bodyPr>
          <a:lstStyle/>
          <a:p>
            <a:pPr algn="ctr">
              <a:spcBef>
                <a:spcPct val="50000"/>
              </a:spcBef>
            </a:pPr>
            <a:r>
              <a:rPr lang="es-CO" sz="3600"/>
              <a:t>porque el medio ambiente </a:t>
            </a:r>
          </a:p>
          <a:p>
            <a:pPr algn="ctr">
              <a:spcBef>
                <a:spcPct val="50000"/>
              </a:spcBef>
            </a:pPr>
            <a:r>
              <a:rPr lang="es-CO" sz="3600"/>
              <a:t>ha estado cambiando </a:t>
            </a:r>
          </a:p>
          <a:p>
            <a:pPr algn="ctr">
              <a:spcBef>
                <a:spcPct val="50000"/>
              </a:spcBef>
            </a:pPr>
            <a:r>
              <a:rPr lang="es-CO" sz="3600"/>
              <a:t>desde siempre </a:t>
            </a:r>
          </a:p>
          <a:p>
            <a:pPr algn="ctr">
              <a:spcBef>
                <a:spcPct val="50000"/>
              </a:spcBef>
            </a:pPr>
            <a:r>
              <a:rPr lang="es-CO" sz="3600"/>
              <a:t>y </a:t>
            </a:r>
          </a:p>
          <a:p>
            <a:pPr algn="ctr">
              <a:spcBef>
                <a:spcPct val="50000"/>
              </a:spcBef>
            </a:pPr>
            <a:r>
              <a:rPr lang="es-CO" sz="3600"/>
              <a:t>seguirá cambiando en el futuro</a:t>
            </a:r>
            <a:endParaRPr lang="en-US" sz="36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p:txBody>
          <a:bodyPr/>
          <a:lstStyle/>
          <a:p>
            <a:endParaRPr lang="es-ES"/>
          </a:p>
        </p:txBody>
      </p:sp>
      <p:sp>
        <p:nvSpPr>
          <p:cNvPr id="22531" name="Rectangle 3"/>
          <p:cNvSpPr>
            <a:spLocks noGrp="1" noChangeArrowheads="1"/>
          </p:cNvSpPr>
          <p:nvPr>
            <p:ph type="body" idx="4294967295"/>
          </p:nvPr>
        </p:nvSpPr>
        <p:spPr/>
        <p:txBody>
          <a:bodyPr/>
          <a:lstStyle/>
          <a:p>
            <a:pPr algn="ctr"/>
            <a:r>
              <a:rPr lang="en-US" sz="6600"/>
              <a:t>Que hace cambiante el medio ambiente</a:t>
            </a:r>
          </a:p>
          <a:p>
            <a:pPr algn="ctr">
              <a:buFontTx/>
              <a:buNone/>
            </a:pPr>
            <a:r>
              <a:rPr lang="es-CO" sz="6600"/>
              <a:t>?</a:t>
            </a:r>
          </a:p>
          <a:p>
            <a:pPr algn="ctr"/>
            <a:endParaRPr lang="es-CO" sz="6600"/>
          </a:p>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pangea-continental-drift"/>
          <p:cNvPicPr>
            <a:picLocks noChangeAspect="1" noChangeArrowheads="1"/>
          </p:cNvPicPr>
          <p:nvPr/>
        </p:nvPicPr>
        <p:blipFill>
          <a:blip r:embed="rId2"/>
          <a:srcRect/>
          <a:stretch>
            <a:fillRect/>
          </a:stretch>
        </p:blipFill>
        <p:spPr bwMode="auto">
          <a:xfrm>
            <a:off x="3124200" y="0"/>
            <a:ext cx="5499100" cy="6858000"/>
          </a:xfrm>
          <a:prstGeom prst="rect">
            <a:avLst/>
          </a:prstGeom>
          <a:noFill/>
          <a:ln w="9525">
            <a:noFill/>
            <a:miter lim="800000"/>
            <a:headEnd/>
            <a:tailEnd/>
          </a:ln>
        </p:spPr>
      </p:pic>
      <p:sp>
        <p:nvSpPr>
          <p:cNvPr id="23555" name="Text Box 6"/>
          <p:cNvSpPr txBox="1">
            <a:spLocks noChangeArrowheads="1"/>
          </p:cNvSpPr>
          <p:nvPr/>
        </p:nvSpPr>
        <p:spPr bwMode="auto">
          <a:xfrm>
            <a:off x="0" y="1752600"/>
            <a:ext cx="2971800" cy="3387725"/>
          </a:xfrm>
          <a:prstGeom prst="rect">
            <a:avLst/>
          </a:prstGeom>
          <a:noFill/>
          <a:ln w="9525">
            <a:noFill/>
            <a:miter lim="800000"/>
            <a:headEnd/>
            <a:tailEnd/>
          </a:ln>
        </p:spPr>
        <p:txBody>
          <a:bodyPr>
            <a:spAutoFit/>
          </a:bodyPr>
          <a:lstStyle/>
          <a:p>
            <a:pPr>
              <a:spcBef>
                <a:spcPct val="50000"/>
              </a:spcBef>
            </a:pPr>
            <a:endParaRPr lang="es-CO" sz="3600"/>
          </a:p>
          <a:p>
            <a:pPr>
              <a:spcBef>
                <a:spcPct val="50000"/>
              </a:spcBef>
            </a:pPr>
            <a:r>
              <a:rPr lang="es-CO" sz="3600"/>
              <a:t>Los grandes cambios geológicos</a:t>
            </a:r>
          </a:p>
          <a:p>
            <a:pPr>
              <a:spcBef>
                <a:spcPct val="50000"/>
              </a:spcBef>
            </a:pPr>
            <a:endParaRPr lang="en-US" sz="3600"/>
          </a:p>
        </p:txBody>
      </p:sp>
      <p:sp>
        <p:nvSpPr>
          <p:cNvPr id="23557" name="Text Box 5"/>
          <p:cNvSpPr txBox="1">
            <a:spLocks noChangeArrowheads="1"/>
          </p:cNvSpPr>
          <p:nvPr/>
        </p:nvSpPr>
        <p:spPr bwMode="auto">
          <a:xfrm>
            <a:off x="304800" y="457200"/>
            <a:ext cx="2514600" cy="915988"/>
          </a:xfrm>
          <a:prstGeom prst="rect">
            <a:avLst/>
          </a:prstGeom>
          <a:noFill/>
          <a:ln w="9525">
            <a:noFill/>
            <a:miter lim="800000"/>
            <a:headEnd/>
            <a:tailEnd/>
          </a:ln>
          <a:effectLst/>
        </p:spPr>
        <p:txBody>
          <a:bodyPr>
            <a:spAutoFit/>
          </a:bodyPr>
          <a:lstStyle/>
          <a:p>
            <a:pPr algn="ctr"/>
            <a:r>
              <a:rPr lang="en-US" b="1"/>
              <a:t>Que hace cambiante el medio ambiente</a:t>
            </a:r>
            <a:r>
              <a:rPr lang="es-CO" b="1"/>
              <a:t>? (1)</a:t>
            </a:r>
            <a:endParaRPr lang="en-US" b="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p:txBody>
          <a:bodyPr/>
          <a:lstStyle/>
          <a:p>
            <a:r>
              <a:rPr lang="es-CO"/>
              <a:t>Que hace cambiar el ambiente? </a:t>
            </a:r>
            <a:endParaRPr lang="en-US"/>
          </a:p>
        </p:txBody>
      </p:sp>
      <p:sp>
        <p:nvSpPr>
          <p:cNvPr id="24579" name="Rectangle 3"/>
          <p:cNvSpPr>
            <a:spLocks noGrp="1" noChangeArrowheads="1"/>
          </p:cNvSpPr>
          <p:nvPr>
            <p:ph type="body" idx="4294967295"/>
          </p:nvPr>
        </p:nvSpPr>
        <p:spPr>
          <a:xfrm>
            <a:off x="5257800" y="1600200"/>
            <a:ext cx="3429000" cy="4525963"/>
          </a:xfrm>
        </p:spPr>
        <p:txBody>
          <a:bodyPr/>
          <a:lstStyle/>
          <a:p>
            <a:r>
              <a:rPr lang="es-CO"/>
              <a:t>Deriva continental</a:t>
            </a:r>
          </a:p>
          <a:p>
            <a:pPr>
              <a:buFontTx/>
              <a:buNone/>
            </a:pPr>
            <a:endParaRPr lang="es-CO"/>
          </a:p>
        </p:txBody>
      </p:sp>
      <p:sp>
        <p:nvSpPr>
          <p:cNvPr id="24580" name="Text Box 4"/>
          <p:cNvSpPr txBox="1">
            <a:spLocks noChangeArrowheads="1"/>
          </p:cNvSpPr>
          <p:nvPr/>
        </p:nvSpPr>
        <p:spPr bwMode="auto">
          <a:xfrm>
            <a:off x="762000" y="5257800"/>
            <a:ext cx="3733800" cy="311150"/>
          </a:xfrm>
          <a:prstGeom prst="rect">
            <a:avLst/>
          </a:prstGeom>
          <a:noFill/>
          <a:ln w="9525">
            <a:noFill/>
            <a:miter lim="800000"/>
            <a:headEnd/>
            <a:tailEnd/>
          </a:ln>
        </p:spPr>
        <p:txBody>
          <a:bodyPr>
            <a:spAutoFit/>
          </a:bodyPr>
          <a:lstStyle/>
          <a:p>
            <a:pPr>
              <a:lnSpc>
                <a:spcPct val="80000"/>
              </a:lnSpc>
              <a:spcBef>
                <a:spcPct val="20000"/>
              </a:spcBef>
              <a:buFontTx/>
              <a:buChar char="•"/>
            </a:pPr>
            <a:r>
              <a:rPr lang="es-CO"/>
              <a:t> </a:t>
            </a:r>
            <a:endParaRPr lang="en-US"/>
          </a:p>
        </p:txBody>
      </p:sp>
      <p:pic>
        <p:nvPicPr>
          <p:cNvPr id="24581" name="Picture 6" descr="Plate Boundaries"/>
          <p:cNvPicPr>
            <a:picLocks noChangeAspect="1" noChangeArrowheads="1"/>
          </p:cNvPicPr>
          <p:nvPr/>
        </p:nvPicPr>
        <p:blipFill>
          <a:blip r:embed="rId2"/>
          <a:srcRect/>
          <a:stretch>
            <a:fillRect/>
          </a:stretch>
        </p:blipFill>
        <p:spPr bwMode="auto">
          <a:xfrm>
            <a:off x="533400" y="1066800"/>
            <a:ext cx="4048125" cy="372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5" descr="Photo"/>
          <p:cNvPicPr>
            <a:picLocks noChangeAspect="1" noChangeArrowheads="1"/>
          </p:cNvPicPr>
          <p:nvPr/>
        </p:nvPicPr>
        <p:blipFill>
          <a:blip r:embed="rId2"/>
          <a:srcRect/>
          <a:stretch>
            <a:fillRect/>
          </a:stretch>
        </p:blipFill>
        <p:spPr bwMode="auto">
          <a:xfrm>
            <a:off x="1143000" y="0"/>
            <a:ext cx="6724650" cy="4800600"/>
          </a:xfrm>
          <a:prstGeom prst="rect">
            <a:avLst/>
          </a:prstGeom>
          <a:noFill/>
          <a:ln w="9525">
            <a:noFill/>
            <a:miter lim="800000"/>
            <a:headEnd/>
            <a:tailEnd/>
          </a:ln>
        </p:spPr>
      </p:pic>
      <p:sp>
        <p:nvSpPr>
          <p:cNvPr id="25602" name="Rectangle 2"/>
          <p:cNvSpPr>
            <a:spLocks noGrp="1" noChangeArrowheads="1"/>
          </p:cNvSpPr>
          <p:nvPr>
            <p:ph type="title" idx="4294967295"/>
          </p:nvPr>
        </p:nvSpPr>
        <p:spPr/>
        <p:txBody>
          <a:bodyPr/>
          <a:lstStyle/>
          <a:p>
            <a:r>
              <a:rPr lang="en-US" sz="2800" b="1"/>
              <a:t>Que hace cambiante el medio ambiente</a:t>
            </a:r>
            <a:r>
              <a:rPr lang="es-CO" sz="2800" b="1"/>
              <a:t>? (2)</a:t>
            </a:r>
            <a:endParaRPr lang="es-ES" sz="2800" b="1"/>
          </a:p>
        </p:txBody>
      </p:sp>
      <p:sp>
        <p:nvSpPr>
          <p:cNvPr id="25603" name="Rectangle 3"/>
          <p:cNvSpPr>
            <a:spLocks noGrp="1" noChangeArrowheads="1"/>
          </p:cNvSpPr>
          <p:nvPr>
            <p:ph type="body" idx="4294967295"/>
          </p:nvPr>
        </p:nvSpPr>
        <p:spPr>
          <a:xfrm>
            <a:off x="533400" y="4999038"/>
            <a:ext cx="8229600" cy="1858962"/>
          </a:xfrm>
        </p:spPr>
        <p:txBody>
          <a:bodyPr/>
          <a:lstStyle/>
          <a:p>
            <a:pPr>
              <a:buFontTx/>
              <a:buNone/>
            </a:pPr>
            <a:r>
              <a:rPr lang="es-CO"/>
              <a:t> Los cambios climáticos cíclicos</a:t>
            </a:r>
            <a:endParaRPr lang="en-US"/>
          </a:p>
        </p:txBody>
      </p:sp>
      <p:sp>
        <p:nvSpPr>
          <p:cNvPr id="25605" name="Text Box 6"/>
          <p:cNvSpPr txBox="1">
            <a:spLocks noChangeArrowheads="1"/>
          </p:cNvSpPr>
          <p:nvPr/>
        </p:nvSpPr>
        <p:spPr bwMode="auto">
          <a:xfrm>
            <a:off x="7848600" y="1752600"/>
            <a:ext cx="1295400" cy="1878013"/>
          </a:xfrm>
          <a:prstGeom prst="rect">
            <a:avLst/>
          </a:prstGeom>
          <a:noFill/>
          <a:ln w="9525">
            <a:noFill/>
            <a:miter lim="800000"/>
            <a:headEnd/>
            <a:tailEnd/>
          </a:ln>
        </p:spPr>
        <p:txBody>
          <a:bodyPr>
            <a:spAutoFit/>
          </a:bodyPr>
          <a:lstStyle/>
          <a:p>
            <a:pPr>
              <a:spcBef>
                <a:spcPct val="50000"/>
              </a:spcBef>
            </a:pPr>
            <a:r>
              <a:rPr lang="en-US"/>
              <a:t>, </a:t>
            </a:r>
            <a:r>
              <a:rPr lang="en-US">
                <a:hlinkClick r:id="rId3"/>
              </a:rPr>
              <a:t>Glaciar Perito Moreno</a:t>
            </a:r>
            <a:r>
              <a:rPr lang="en-US"/>
              <a:t>. </a:t>
            </a:r>
          </a:p>
          <a:p>
            <a:pPr>
              <a:spcBef>
                <a:spcPct val="50000"/>
              </a:spcBef>
            </a:pPr>
            <a:r>
              <a:rPr lang="en-US"/>
              <a:t>It is an ice shelf 60m tall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2209800" y="0"/>
            <a:ext cx="6477000" cy="1143000"/>
          </a:xfrm>
        </p:spPr>
        <p:txBody>
          <a:bodyPr/>
          <a:lstStyle/>
          <a:p>
            <a:r>
              <a:rPr lang="es-CO" sz="4000"/>
              <a:t>Los Períodos de glaciación</a:t>
            </a:r>
            <a:endParaRPr lang="en-US" sz="4000"/>
          </a:p>
        </p:txBody>
      </p:sp>
      <p:sp>
        <p:nvSpPr>
          <p:cNvPr id="26627" name="Rectangle 3"/>
          <p:cNvSpPr>
            <a:spLocks noGrp="1" noChangeArrowheads="1"/>
          </p:cNvSpPr>
          <p:nvPr>
            <p:ph type="body" idx="4294967295"/>
          </p:nvPr>
        </p:nvSpPr>
        <p:spPr/>
        <p:txBody>
          <a:bodyPr/>
          <a:lstStyle/>
          <a:p>
            <a:endParaRPr lang="es-ES"/>
          </a:p>
        </p:txBody>
      </p:sp>
      <p:pic>
        <p:nvPicPr>
          <p:cNvPr id="26628" name="Picture 5" descr="Image IPB"/>
          <p:cNvPicPr>
            <a:picLocks noChangeAspect="1" noChangeArrowheads="1"/>
          </p:cNvPicPr>
          <p:nvPr/>
        </p:nvPicPr>
        <p:blipFill>
          <a:blip r:embed="rId2"/>
          <a:srcRect/>
          <a:stretch>
            <a:fillRect/>
          </a:stretch>
        </p:blipFill>
        <p:spPr bwMode="auto">
          <a:xfrm>
            <a:off x="838200" y="1033463"/>
            <a:ext cx="7467600" cy="5824537"/>
          </a:xfrm>
          <a:prstGeom prst="rect">
            <a:avLst/>
          </a:prstGeom>
          <a:noFill/>
          <a:ln w="9525">
            <a:noFill/>
            <a:miter lim="800000"/>
            <a:headEnd/>
            <a:tailEnd/>
          </a:ln>
        </p:spPr>
      </p:pic>
      <p:pic>
        <p:nvPicPr>
          <p:cNvPr id="26631" name="Picture 7" descr="S250_3_014i"/>
          <p:cNvPicPr>
            <a:picLocks noChangeAspect="1" noChangeArrowheads="1"/>
          </p:cNvPicPr>
          <p:nvPr/>
        </p:nvPicPr>
        <p:blipFill>
          <a:blip r:embed="rId3"/>
          <a:srcRect/>
          <a:stretch>
            <a:fillRect/>
          </a:stretch>
        </p:blipFill>
        <p:spPr bwMode="auto">
          <a:xfrm>
            <a:off x="0" y="228600"/>
            <a:ext cx="1952625" cy="2590800"/>
          </a:xfrm>
          <a:prstGeom prst="rect">
            <a:avLst/>
          </a:prstGeom>
          <a:noFill/>
        </p:spPr>
      </p:pic>
      <p:pic>
        <p:nvPicPr>
          <p:cNvPr id="26633" name="Picture 9" descr="sea_ice_core"/>
          <p:cNvPicPr>
            <a:picLocks noChangeAspect="1" noChangeArrowheads="1"/>
          </p:cNvPicPr>
          <p:nvPr/>
        </p:nvPicPr>
        <p:blipFill>
          <a:blip r:embed="rId4"/>
          <a:srcRect/>
          <a:stretch>
            <a:fillRect/>
          </a:stretch>
        </p:blipFill>
        <p:spPr bwMode="auto">
          <a:xfrm>
            <a:off x="7342188" y="4572000"/>
            <a:ext cx="1801812" cy="1981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p:txBody>
          <a:bodyPr/>
          <a:lstStyle/>
          <a:p>
            <a:endParaRPr lang="es-ES"/>
          </a:p>
        </p:txBody>
      </p:sp>
      <p:sp>
        <p:nvSpPr>
          <p:cNvPr id="27651" name="Rectangle 3"/>
          <p:cNvSpPr>
            <a:spLocks noGrp="1" noChangeArrowheads="1"/>
          </p:cNvSpPr>
          <p:nvPr>
            <p:ph type="body" idx="4294967295"/>
          </p:nvPr>
        </p:nvSpPr>
        <p:spPr>
          <a:xfrm>
            <a:off x="457200" y="4876800"/>
            <a:ext cx="8229600" cy="1249363"/>
          </a:xfrm>
        </p:spPr>
        <p:txBody>
          <a:bodyPr/>
          <a:lstStyle/>
          <a:p>
            <a:pPr>
              <a:lnSpc>
                <a:spcPct val="90000"/>
              </a:lnSpc>
            </a:pPr>
            <a:r>
              <a:rPr lang="es-CO" sz="2800" dirty="0"/>
              <a:t>y los grandes cataclismos que han sucedido que han sucedido en la historia de la tierra meteoritos, </a:t>
            </a:r>
            <a:r>
              <a:rPr lang="es-CO" sz="2800" dirty="0" err="1"/>
              <a:t>krakatoa</a:t>
            </a:r>
            <a:r>
              <a:rPr lang="es-CO" sz="2800" dirty="0"/>
              <a:t>, glaciaciones</a:t>
            </a:r>
            <a:endParaRPr lang="en-US" sz="2800" dirty="0"/>
          </a:p>
          <a:p>
            <a:pPr>
              <a:lnSpc>
                <a:spcPct val="90000"/>
              </a:lnSpc>
            </a:pPr>
            <a:endParaRPr lang="en-US" sz="2800" dirty="0"/>
          </a:p>
        </p:txBody>
      </p:sp>
      <p:pic>
        <p:nvPicPr>
          <p:cNvPr id="27652" name="Picture 5" descr="What-Caused-Dinosaurs-039-Extinction-2"/>
          <p:cNvPicPr>
            <a:picLocks noChangeAspect="1" noChangeArrowheads="1"/>
          </p:cNvPicPr>
          <p:nvPr/>
        </p:nvPicPr>
        <p:blipFill>
          <a:blip r:embed="rId2"/>
          <a:srcRect/>
          <a:stretch>
            <a:fillRect/>
          </a:stretch>
        </p:blipFill>
        <p:spPr bwMode="auto">
          <a:xfrm>
            <a:off x="0" y="0"/>
            <a:ext cx="4648200" cy="2897188"/>
          </a:xfrm>
          <a:prstGeom prst="rect">
            <a:avLst/>
          </a:prstGeom>
          <a:noFill/>
          <a:ln w="9525">
            <a:noFill/>
            <a:miter lim="800000"/>
            <a:headEnd/>
            <a:tailEnd/>
          </a:ln>
        </p:spPr>
      </p:pic>
      <p:pic>
        <p:nvPicPr>
          <p:cNvPr id="27653" name="Picture 7" descr="dn11718-2_600"/>
          <p:cNvPicPr>
            <a:picLocks noChangeAspect="1" noChangeArrowheads="1"/>
          </p:cNvPicPr>
          <p:nvPr/>
        </p:nvPicPr>
        <p:blipFill>
          <a:blip r:embed="rId3"/>
          <a:srcRect/>
          <a:stretch>
            <a:fillRect/>
          </a:stretch>
        </p:blipFill>
        <p:spPr bwMode="auto">
          <a:xfrm>
            <a:off x="4495800" y="0"/>
            <a:ext cx="4648200" cy="3090863"/>
          </a:xfrm>
          <a:prstGeom prst="rect">
            <a:avLst/>
          </a:prstGeom>
          <a:noFill/>
          <a:ln w="9525">
            <a:noFill/>
            <a:miter lim="800000"/>
            <a:headEnd/>
            <a:tailEnd/>
          </a:ln>
        </p:spPr>
      </p:pic>
      <p:sp>
        <p:nvSpPr>
          <p:cNvPr id="27654" name="AutoShape 9" descr="krakatau_07"/>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27655" name="AutoShape 11" descr="krakatau_07"/>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27656" name="AutoShape 13" descr="krakatau_07"/>
          <p:cNvSpPr>
            <a:spLocks noChangeAspect="1" noChangeArrowheads="1"/>
          </p:cNvSpPr>
          <p:nvPr/>
        </p:nvSpPr>
        <p:spPr bwMode="auto">
          <a:xfrm>
            <a:off x="1524000" y="838200"/>
            <a:ext cx="304800" cy="304800"/>
          </a:xfrm>
          <a:prstGeom prst="rect">
            <a:avLst/>
          </a:prstGeom>
          <a:noFill/>
          <a:ln w="9525">
            <a:noFill/>
            <a:miter lim="800000"/>
            <a:headEnd/>
            <a:tailEnd/>
          </a:ln>
        </p:spPr>
        <p:txBody>
          <a:bodyPr/>
          <a:lstStyle/>
          <a:p>
            <a:endParaRPr lang="es-ES"/>
          </a:p>
        </p:txBody>
      </p:sp>
      <p:sp>
        <p:nvSpPr>
          <p:cNvPr id="27657" name="AutoShape 15" descr="image?binaryId=93166&amp;rendTypeId=4"/>
          <p:cNvSpPr>
            <a:spLocks noChangeAspect="1" noChangeArrowheads="1"/>
          </p:cNvSpPr>
          <p:nvPr/>
        </p:nvSpPr>
        <p:spPr bwMode="auto">
          <a:xfrm>
            <a:off x="2867025" y="1285875"/>
            <a:ext cx="3409950" cy="4286250"/>
          </a:xfrm>
          <a:prstGeom prst="rect">
            <a:avLst/>
          </a:prstGeom>
          <a:noFill/>
          <a:ln w="9525">
            <a:noFill/>
            <a:miter lim="800000"/>
            <a:headEnd/>
            <a:tailEnd/>
          </a:ln>
        </p:spPr>
        <p:txBody>
          <a:bodyPr/>
          <a:lstStyle/>
          <a:p>
            <a:endParaRPr lang="es-ES"/>
          </a:p>
        </p:txBody>
      </p:sp>
      <p:sp>
        <p:nvSpPr>
          <p:cNvPr id="27658" name="AutoShape 17" descr="image?binaryId=93166&amp;rendTypeId=4"/>
          <p:cNvSpPr>
            <a:spLocks noChangeAspect="1" noChangeArrowheads="1"/>
          </p:cNvSpPr>
          <p:nvPr/>
        </p:nvSpPr>
        <p:spPr bwMode="auto">
          <a:xfrm>
            <a:off x="5070475" y="1828800"/>
            <a:ext cx="2606675" cy="3276600"/>
          </a:xfrm>
          <a:prstGeom prst="rect">
            <a:avLst/>
          </a:prstGeom>
          <a:noFill/>
          <a:ln w="9525">
            <a:noFill/>
            <a:miter lim="800000"/>
            <a:headEnd/>
            <a:tailEnd/>
          </a:ln>
        </p:spPr>
        <p:txBody>
          <a:bodyPr/>
          <a:lstStyle/>
          <a:p>
            <a:endParaRPr lang="es-ES"/>
          </a:p>
        </p:txBody>
      </p:sp>
      <p:sp>
        <p:nvSpPr>
          <p:cNvPr id="27659" name="AutoShape 19" descr="image?binaryId=93166&amp;rendTypeId=4"/>
          <p:cNvSpPr>
            <a:spLocks noChangeAspect="1" noChangeArrowheads="1"/>
          </p:cNvSpPr>
          <p:nvPr/>
        </p:nvSpPr>
        <p:spPr bwMode="auto">
          <a:xfrm>
            <a:off x="2867025" y="1285875"/>
            <a:ext cx="3409950" cy="4286250"/>
          </a:xfrm>
          <a:prstGeom prst="rect">
            <a:avLst/>
          </a:prstGeom>
          <a:noFill/>
          <a:ln w="9525">
            <a:noFill/>
            <a:miter lim="800000"/>
            <a:headEnd/>
            <a:tailEnd/>
          </a:ln>
        </p:spPr>
        <p:txBody>
          <a:bodyPr/>
          <a:lstStyle/>
          <a:p>
            <a:endParaRPr lang="es-ES"/>
          </a:p>
        </p:txBody>
      </p:sp>
      <p:sp>
        <p:nvSpPr>
          <p:cNvPr id="27660" name="AutoShape 21" descr="LES ERUPTIONS VOLCANIQUES">
            <a:hlinkClick r:id="rId4"/>
          </p:cNvPr>
          <p:cNvSpPr>
            <a:spLocks noChangeAspect="1" noChangeArrowheads="1"/>
          </p:cNvSpPr>
          <p:nvPr/>
        </p:nvSpPr>
        <p:spPr bwMode="auto">
          <a:xfrm>
            <a:off x="2628900" y="2405063"/>
            <a:ext cx="3886200" cy="2047875"/>
          </a:xfrm>
          <a:prstGeom prst="rect">
            <a:avLst/>
          </a:prstGeom>
          <a:noFill/>
          <a:ln w="9525">
            <a:noFill/>
            <a:miter lim="800000"/>
            <a:headEnd/>
            <a:tailEnd/>
          </a:ln>
        </p:spPr>
        <p:txBody>
          <a:bodyPr/>
          <a:lstStyle/>
          <a:p>
            <a:endParaRPr lang="es-ES"/>
          </a:p>
        </p:txBody>
      </p:sp>
      <p:sp>
        <p:nvSpPr>
          <p:cNvPr id="27661" name="AutoShape 23" descr="LES ERUPTIONS VOLCANIQUES">
            <a:hlinkClick r:id="rId4"/>
          </p:cNvPr>
          <p:cNvSpPr>
            <a:spLocks noChangeAspect="1" noChangeArrowheads="1"/>
          </p:cNvSpPr>
          <p:nvPr/>
        </p:nvSpPr>
        <p:spPr bwMode="auto">
          <a:xfrm>
            <a:off x="2628900" y="2405063"/>
            <a:ext cx="3886200" cy="2047875"/>
          </a:xfrm>
          <a:prstGeom prst="rect">
            <a:avLst/>
          </a:prstGeom>
          <a:noFill/>
          <a:ln w="9525">
            <a:noFill/>
            <a:miter lim="800000"/>
            <a:headEnd/>
            <a:tailEnd/>
          </a:ln>
        </p:spPr>
        <p:txBody>
          <a:bodyPr/>
          <a:lstStyle/>
          <a:p>
            <a:endParaRPr lang="es-ES"/>
          </a:p>
        </p:txBody>
      </p:sp>
      <p:sp>
        <p:nvSpPr>
          <p:cNvPr id="27662" name="AutoShape 25" descr="mob1313_1179439969">
            <a:hlinkClick r:id="rId5"/>
          </p:cNvPr>
          <p:cNvSpPr>
            <a:spLocks noChangeAspect="1" noChangeArrowheads="1"/>
          </p:cNvSpPr>
          <p:nvPr/>
        </p:nvSpPr>
        <p:spPr bwMode="auto">
          <a:xfrm>
            <a:off x="155575" y="46038"/>
            <a:ext cx="2743200" cy="2019300"/>
          </a:xfrm>
          <a:prstGeom prst="rect">
            <a:avLst/>
          </a:prstGeom>
          <a:noFill/>
          <a:ln w="9525">
            <a:noFill/>
            <a:miter lim="800000"/>
            <a:headEnd/>
            <a:tailEnd/>
          </a:ln>
        </p:spPr>
        <p:txBody>
          <a:bodyPr/>
          <a:lstStyle/>
          <a:p>
            <a:endParaRPr lang="es-ES"/>
          </a:p>
        </p:txBody>
      </p:sp>
      <p:pic>
        <p:nvPicPr>
          <p:cNvPr id="27663" name="Picture 27" descr="San Diego State University Geology Department">
            <a:hlinkClick r:id="rId6"/>
          </p:cNvPr>
          <p:cNvPicPr>
            <a:picLocks noChangeAspect="1" noChangeArrowheads="1"/>
          </p:cNvPicPr>
          <p:nvPr/>
        </p:nvPicPr>
        <p:blipFill>
          <a:blip r:embed="rId7"/>
          <a:srcRect/>
          <a:stretch>
            <a:fillRect/>
          </a:stretch>
        </p:blipFill>
        <p:spPr bwMode="auto">
          <a:xfrm>
            <a:off x="3124200" y="2133600"/>
            <a:ext cx="2543175" cy="2714625"/>
          </a:xfrm>
          <a:prstGeom prst="rect">
            <a:avLst/>
          </a:prstGeom>
          <a:noFill/>
          <a:ln w="9525">
            <a:noFill/>
            <a:miter lim="800000"/>
            <a:headEnd/>
            <a:tailEnd/>
          </a:ln>
        </p:spPr>
      </p:pic>
      <p:sp>
        <p:nvSpPr>
          <p:cNvPr id="27665" name="Text Box 17"/>
          <p:cNvSpPr txBox="1">
            <a:spLocks noChangeArrowheads="1"/>
          </p:cNvSpPr>
          <p:nvPr/>
        </p:nvSpPr>
        <p:spPr bwMode="auto">
          <a:xfrm>
            <a:off x="0" y="3124200"/>
            <a:ext cx="2819400" cy="641350"/>
          </a:xfrm>
          <a:prstGeom prst="rect">
            <a:avLst/>
          </a:prstGeom>
          <a:noFill/>
          <a:ln w="9525">
            <a:noFill/>
            <a:miter lim="800000"/>
            <a:headEnd/>
            <a:tailEnd/>
          </a:ln>
          <a:effectLst/>
        </p:spPr>
        <p:txBody>
          <a:bodyPr>
            <a:spAutoFit/>
          </a:bodyPr>
          <a:lstStyle/>
          <a:p>
            <a:r>
              <a:rPr lang="en-US" b="1" dirty="0" err="1">
                <a:latin typeface="Britannic Bold" pitchFamily="34" charset="0"/>
              </a:rPr>
              <a:t>Que</a:t>
            </a:r>
            <a:r>
              <a:rPr lang="en-US" b="1" dirty="0">
                <a:latin typeface="Britannic Bold" pitchFamily="34" charset="0"/>
              </a:rPr>
              <a:t> </a:t>
            </a:r>
            <a:r>
              <a:rPr lang="en-US" b="1" dirty="0" err="1">
                <a:latin typeface="Britannic Bold" pitchFamily="34" charset="0"/>
              </a:rPr>
              <a:t>hace</a:t>
            </a:r>
            <a:r>
              <a:rPr lang="en-US" b="1" dirty="0">
                <a:latin typeface="Britannic Bold" pitchFamily="34" charset="0"/>
              </a:rPr>
              <a:t> </a:t>
            </a:r>
            <a:r>
              <a:rPr lang="en-US" b="1" dirty="0" err="1">
                <a:latin typeface="Britannic Bold" pitchFamily="34" charset="0"/>
              </a:rPr>
              <a:t>cambiante</a:t>
            </a:r>
            <a:r>
              <a:rPr lang="en-US" b="1" dirty="0">
                <a:latin typeface="Britannic Bold" pitchFamily="34" charset="0"/>
              </a:rPr>
              <a:t> el </a:t>
            </a:r>
            <a:r>
              <a:rPr lang="en-US" b="1" dirty="0" err="1">
                <a:latin typeface="Britannic Bold" pitchFamily="34" charset="0"/>
              </a:rPr>
              <a:t>medio</a:t>
            </a:r>
            <a:r>
              <a:rPr lang="en-US" b="1" dirty="0">
                <a:latin typeface="Britannic Bold" pitchFamily="34" charset="0"/>
              </a:rPr>
              <a:t> </a:t>
            </a:r>
            <a:r>
              <a:rPr lang="en-US" b="1" dirty="0" err="1">
                <a:latin typeface="Britannic Bold" pitchFamily="34" charset="0"/>
              </a:rPr>
              <a:t>ambiente</a:t>
            </a:r>
            <a:r>
              <a:rPr lang="en-US" b="1" dirty="0">
                <a:latin typeface="Britannic Bold" pitchFamily="34" charset="0"/>
              </a:rPr>
              <a:t> </a:t>
            </a:r>
            <a:r>
              <a:rPr lang="es-CO" b="1" dirty="0">
                <a:latin typeface="Britannic Bold" pitchFamily="34" charset="0"/>
              </a:rPr>
              <a:t>? (3)</a:t>
            </a:r>
            <a:endParaRPr lang="en-US" b="1" dirty="0">
              <a:latin typeface="Britannic Bold"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3" descr="titan">
            <a:hlinkClick r:id="rId2"/>
          </p:cNvPr>
          <p:cNvPicPr>
            <a:picLocks noChangeAspect="1" noChangeArrowheads="1"/>
          </p:cNvPicPr>
          <p:nvPr/>
        </p:nvPicPr>
        <p:blipFill>
          <a:blip r:embed="rId3"/>
          <a:srcRect/>
          <a:stretch>
            <a:fillRect/>
          </a:stretch>
        </p:blipFill>
        <p:spPr bwMode="auto">
          <a:xfrm>
            <a:off x="0" y="1371600"/>
            <a:ext cx="3352800" cy="2676525"/>
          </a:xfrm>
          <a:prstGeom prst="rect">
            <a:avLst/>
          </a:prstGeom>
          <a:noFill/>
          <a:ln w="9525">
            <a:noFill/>
            <a:miter lim="800000"/>
            <a:headEnd/>
            <a:tailEnd/>
          </a:ln>
        </p:spPr>
      </p:pic>
      <p:sp>
        <p:nvSpPr>
          <p:cNvPr id="28676" name="Rectangle 3"/>
          <p:cNvSpPr>
            <a:spLocks noGrp="1" noChangeArrowheads="1"/>
          </p:cNvSpPr>
          <p:nvPr>
            <p:ph type="body" idx="4294967295"/>
          </p:nvPr>
        </p:nvSpPr>
        <p:spPr>
          <a:xfrm>
            <a:off x="7086600" y="0"/>
            <a:ext cx="1600200" cy="2819400"/>
          </a:xfrm>
        </p:spPr>
        <p:txBody>
          <a:bodyPr/>
          <a:lstStyle/>
          <a:p>
            <a:pPr>
              <a:lnSpc>
                <a:spcPct val="80000"/>
              </a:lnSpc>
            </a:pPr>
            <a:r>
              <a:rPr lang="es-CO" sz="1400"/>
              <a:t>Si no hubiesen apareció plantas que usaran el CO2 </a:t>
            </a:r>
          </a:p>
          <a:p>
            <a:pPr>
              <a:lnSpc>
                <a:spcPct val="80000"/>
              </a:lnSpc>
            </a:pPr>
            <a:r>
              <a:rPr lang="es-CO" sz="1400"/>
              <a:t>Jamás hubiera sido posible la aparición de seres que fueran capaces de respirar oxigeno</a:t>
            </a:r>
            <a:endParaRPr lang="en-US" sz="1400"/>
          </a:p>
          <a:p>
            <a:pPr>
              <a:lnSpc>
                <a:spcPct val="80000"/>
              </a:lnSpc>
            </a:pPr>
            <a:endParaRPr lang="en-US" sz="1400"/>
          </a:p>
        </p:txBody>
      </p:sp>
      <p:sp>
        <p:nvSpPr>
          <p:cNvPr id="28677" name="AutoShape 7" descr="Titan"/>
          <p:cNvSpPr>
            <a:spLocks noChangeAspect="1" noChangeArrowheads="1"/>
          </p:cNvSpPr>
          <p:nvPr/>
        </p:nvSpPr>
        <p:spPr bwMode="auto">
          <a:xfrm>
            <a:off x="2667000" y="1905000"/>
            <a:ext cx="3810000" cy="3048000"/>
          </a:xfrm>
          <a:prstGeom prst="rect">
            <a:avLst/>
          </a:prstGeom>
          <a:noFill/>
          <a:ln w="9525">
            <a:noFill/>
            <a:miter lim="800000"/>
            <a:headEnd/>
            <a:tailEnd/>
          </a:ln>
        </p:spPr>
        <p:txBody>
          <a:bodyPr/>
          <a:lstStyle/>
          <a:p>
            <a:endParaRPr lang="es-ES"/>
          </a:p>
        </p:txBody>
      </p:sp>
      <p:sp>
        <p:nvSpPr>
          <p:cNvPr id="28678" name="AutoShape 9" descr="Titan"/>
          <p:cNvSpPr>
            <a:spLocks noChangeAspect="1" noChangeArrowheads="1"/>
          </p:cNvSpPr>
          <p:nvPr/>
        </p:nvSpPr>
        <p:spPr bwMode="auto">
          <a:xfrm>
            <a:off x="2667000" y="1905000"/>
            <a:ext cx="3810000" cy="3048000"/>
          </a:xfrm>
          <a:prstGeom prst="rect">
            <a:avLst/>
          </a:prstGeom>
          <a:noFill/>
          <a:ln w="9525">
            <a:noFill/>
            <a:miter lim="800000"/>
            <a:headEnd/>
            <a:tailEnd/>
          </a:ln>
        </p:spPr>
        <p:txBody>
          <a:bodyPr/>
          <a:lstStyle/>
          <a:p>
            <a:endParaRPr lang="es-ES"/>
          </a:p>
        </p:txBody>
      </p:sp>
      <p:sp>
        <p:nvSpPr>
          <p:cNvPr id="28679" name="AutoShape 11" descr="Titan"/>
          <p:cNvSpPr>
            <a:spLocks noChangeAspect="1" noChangeArrowheads="1"/>
          </p:cNvSpPr>
          <p:nvPr/>
        </p:nvSpPr>
        <p:spPr bwMode="auto">
          <a:xfrm>
            <a:off x="4343400" y="1219200"/>
            <a:ext cx="3810000" cy="3048000"/>
          </a:xfrm>
          <a:prstGeom prst="rect">
            <a:avLst/>
          </a:prstGeom>
          <a:noFill/>
          <a:ln w="9525">
            <a:noFill/>
            <a:miter lim="800000"/>
            <a:headEnd/>
            <a:tailEnd/>
          </a:ln>
        </p:spPr>
        <p:txBody>
          <a:bodyPr/>
          <a:lstStyle/>
          <a:p>
            <a:endParaRPr lang="es-ES"/>
          </a:p>
        </p:txBody>
      </p:sp>
      <p:sp>
        <p:nvSpPr>
          <p:cNvPr id="28680" name="Text Box 14"/>
          <p:cNvSpPr txBox="1">
            <a:spLocks noChangeArrowheads="1"/>
          </p:cNvSpPr>
          <p:nvPr/>
        </p:nvSpPr>
        <p:spPr bwMode="auto">
          <a:xfrm>
            <a:off x="0" y="4038600"/>
            <a:ext cx="3200400" cy="2031325"/>
          </a:xfrm>
          <a:prstGeom prst="rect">
            <a:avLst/>
          </a:prstGeom>
          <a:noFill/>
          <a:ln w="9525">
            <a:noFill/>
            <a:miter lim="800000"/>
            <a:headEnd/>
            <a:tailEnd/>
          </a:ln>
        </p:spPr>
        <p:txBody>
          <a:bodyPr>
            <a:spAutoFit/>
          </a:bodyPr>
          <a:lstStyle/>
          <a:p>
            <a:pPr>
              <a:spcBef>
                <a:spcPct val="50000"/>
              </a:spcBef>
            </a:pPr>
            <a:r>
              <a:rPr lang="es-CO" dirty="0">
                <a:latin typeface="Calibri" pitchFamily="34" charset="0"/>
              </a:rPr>
              <a:t>Esta es titán una de las lunas mas grandes de </a:t>
            </a:r>
            <a:r>
              <a:rPr lang="es-CO" dirty="0" err="1">
                <a:latin typeface="Calibri" pitchFamily="34" charset="0"/>
              </a:rPr>
              <a:t>saturno</a:t>
            </a:r>
            <a:r>
              <a:rPr lang="es-CO" dirty="0">
                <a:latin typeface="Calibri" pitchFamily="34" charset="0"/>
              </a:rPr>
              <a:t> ella tiene una atmósfera compuesta de 95 % de nitrógeno, algo de metano y CO2 ,muy similar a la antigua atmósfera de la tierra en formación</a:t>
            </a:r>
            <a:endParaRPr lang="en-US" dirty="0">
              <a:latin typeface="Calibri" pitchFamily="34" charset="0"/>
            </a:endParaRPr>
          </a:p>
        </p:txBody>
      </p:sp>
      <p:sp>
        <p:nvSpPr>
          <p:cNvPr id="28681" name="AutoShape 16" descr="cyanobacteria">
            <a:hlinkClick r:id="rId4"/>
          </p:cNvPr>
          <p:cNvSpPr>
            <a:spLocks noChangeAspect="1" noChangeArrowheads="1"/>
          </p:cNvSpPr>
          <p:nvPr/>
        </p:nvSpPr>
        <p:spPr bwMode="auto">
          <a:xfrm>
            <a:off x="155575" y="46038"/>
            <a:ext cx="1905000" cy="1905000"/>
          </a:xfrm>
          <a:prstGeom prst="rect">
            <a:avLst/>
          </a:prstGeom>
          <a:noFill/>
          <a:ln w="9525">
            <a:noFill/>
            <a:miter lim="800000"/>
            <a:headEnd/>
            <a:tailEnd/>
          </a:ln>
        </p:spPr>
        <p:txBody>
          <a:bodyPr/>
          <a:lstStyle/>
          <a:p>
            <a:endParaRPr lang="es-ES"/>
          </a:p>
        </p:txBody>
      </p:sp>
      <p:sp>
        <p:nvSpPr>
          <p:cNvPr id="28682" name="AutoShape 18" descr="cyanobacteria">
            <a:hlinkClick r:id="rId4"/>
          </p:cNvPr>
          <p:cNvSpPr>
            <a:spLocks noChangeAspect="1" noChangeArrowheads="1"/>
          </p:cNvSpPr>
          <p:nvPr/>
        </p:nvSpPr>
        <p:spPr bwMode="auto">
          <a:xfrm>
            <a:off x="4419600" y="1219200"/>
            <a:ext cx="2743200" cy="2743200"/>
          </a:xfrm>
          <a:prstGeom prst="rect">
            <a:avLst/>
          </a:prstGeom>
          <a:noFill/>
          <a:ln w="9525">
            <a:noFill/>
            <a:miter lim="800000"/>
            <a:headEnd/>
            <a:tailEnd/>
          </a:ln>
        </p:spPr>
        <p:txBody>
          <a:bodyPr/>
          <a:lstStyle/>
          <a:p>
            <a:endParaRPr lang="es-ES"/>
          </a:p>
        </p:txBody>
      </p:sp>
      <p:sp>
        <p:nvSpPr>
          <p:cNvPr id="28683" name="AutoShape 20" descr="I11-30-cyanobacteria"/>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28684" name="AutoShape 22" descr="I11-30-cyanobacteria"/>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s-ES"/>
          </a:p>
        </p:txBody>
      </p:sp>
      <p:sp>
        <p:nvSpPr>
          <p:cNvPr id="28685" name="AutoShape 24" descr="I11-30-cyanobacteria"/>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s-ES"/>
          </a:p>
        </p:txBody>
      </p:sp>
      <p:sp>
        <p:nvSpPr>
          <p:cNvPr id="28686" name="AutoShape 26" descr="I11-30-cyanobacteria"/>
          <p:cNvSpPr>
            <a:spLocks noChangeAspect="1" noChangeArrowheads="1"/>
          </p:cNvSpPr>
          <p:nvPr/>
        </p:nvSpPr>
        <p:spPr bwMode="auto">
          <a:xfrm>
            <a:off x="0" y="228600"/>
            <a:ext cx="3730625" cy="1600200"/>
          </a:xfrm>
          <a:prstGeom prst="rect">
            <a:avLst/>
          </a:prstGeom>
          <a:noFill/>
          <a:ln w="9525">
            <a:noFill/>
            <a:miter lim="800000"/>
            <a:headEnd/>
            <a:tailEnd/>
          </a:ln>
        </p:spPr>
        <p:txBody>
          <a:bodyPr/>
          <a:lstStyle/>
          <a:p>
            <a:r>
              <a:rPr lang="en-US" dirty="0" err="1">
                <a:latin typeface="Arial Black" pitchFamily="34" charset="0"/>
              </a:rPr>
              <a:t>Que</a:t>
            </a:r>
            <a:r>
              <a:rPr lang="en-US" dirty="0">
                <a:latin typeface="Arial Black" pitchFamily="34" charset="0"/>
              </a:rPr>
              <a:t> </a:t>
            </a:r>
            <a:r>
              <a:rPr lang="en-US" dirty="0" err="1">
                <a:latin typeface="Arial Black" pitchFamily="34" charset="0"/>
              </a:rPr>
              <a:t>hace</a:t>
            </a:r>
            <a:r>
              <a:rPr lang="en-US" dirty="0">
                <a:latin typeface="Arial Black" pitchFamily="34" charset="0"/>
              </a:rPr>
              <a:t> </a:t>
            </a:r>
            <a:r>
              <a:rPr lang="en-US" dirty="0" err="1">
                <a:latin typeface="Arial Black" pitchFamily="34" charset="0"/>
              </a:rPr>
              <a:t>cambiante</a:t>
            </a:r>
            <a:r>
              <a:rPr lang="en-US" dirty="0">
                <a:latin typeface="Arial Black" pitchFamily="34" charset="0"/>
              </a:rPr>
              <a:t> el </a:t>
            </a:r>
            <a:r>
              <a:rPr lang="en-US" dirty="0" err="1">
                <a:latin typeface="Arial Black" pitchFamily="34" charset="0"/>
              </a:rPr>
              <a:t>medio</a:t>
            </a:r>
            <a:r>
              <a:rPr lang="en-US" dirty="0">
                <a:latin typeface="Arial Black" pitchFamily="34" charset="0"/>
              </a:rPr>
              <a:t> </a:t>
            </a:r>
            <a:r>
              <a:rPr lang="en-US" dirty="0" err="1">
                <a:latin typeface="Arial Black" pitchFamily="34" charset="0"/>
              </a:rPr>
              <a:t>ambiente</a:t>
            </a:r>
            <a:r>
              <a:rPr lang="en-US" dirty="0">
                <a:latin typeface="Arial Black" pitchFamily="34" charset="0"/>
              </a:rPr>
              <a:t> </a:t>
            </a:r>
            <a:r>
              <a:rPr lang="es-CO" dirty="0">
                <a:latin typeface="Arial Black" pitchFamily="34" charset="0"/>
              </a:rPr>
              <a:t>? (4)</a:t>
            </a:r>
            <a:endParaRPr lang="en-US" dirty="0">
              <a:latin typeface="Arial Black" pitchFamily="34" charset="0"/>
            </a:endParaRPr>
          </a:p>
        </p:txBody>
      </p:sp>
      <p:sp>
        <p:nvSpPr>
          <p:cNvPr id="28687" name="AutoShape 28" descr="I11-30-cyanobacteria"/>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pic>
        <p:nvPicPr>
          <p:cNvPr id="28688" name="Picture 30" descr="cell1"/>
          <p:cNvPicPr>
            <a:picLocks noChangeAspect="1" noChangeArrowheads="1"/>
          </p:cNvPicPr>
          <p:nvPr/>
        </p:nvPicPr>
        <p:blipFill>
          <a:blip r:embed="rId5"/>
          <a:srcRect/>
          <a:stretch>
            <a:fillRect/>
          </a:stretch>
        </p:blipFill>
        <p:spPr bwMode="auto">
          <a:xfrm>
            <a:off x="3657600" y="3352800"/>
            <a:ext cx="2286000" cy="2286000"/>
          </a:xfrm>
          <a:prstGeom prst="rect">
            <a:avLst/>
          </a:prstGeom>
          <a:noFill/>
          <a:ln w="9525">
            <a:noFill/>
            <a:miter lim="800000"/>
            <a:headEnd/>
            <a:tailEnd/>
          </a:ln>
        </p:spPr>
      </p:pic>
      <p:pic>
        <p:nvPicPr>
          <p:cNvPr id="28689" name="Picture 32" descr="The Early Devonian Rhynie Chert Flora - from Life Before Man by Zdenek V. Spinar, &#10;illustrated by Zdenek Burian"/>
          <p:cNvPicPr>
            <a:picLocks noChangeAspect="1" noChangeArrowheads="1"/>
          </p:cNvPicPr>
          <p:nvPr/>
        </p:nvPicPr>
        <p:blipFill>
          <a:blip r:embed="rId6"/>
          <a:srcRect/>
          <a:stretch>
            <a:fillRect/>
          </a:stretch>
        </p:blipFill>
        <p:spPr bwMode="auto">
          <a:xfrm>
            <a:off x="3505200" y="0"/>
            <a:ext cx="3352800" cy="2320925"/>
          </a:xfrm>
          <a:prstGeom prst="rect">
            <a:avLst/>
          </a:prstGeom>
          <a:noFill/>
          <a:ln w="9525">
            <a:noFill/>
            <a:miter lim="800000"/>
            <a:headEnd/>
            <a:tailEnd/>
          </a:ln>
        </p:spPr>
      </p:pic>
      <p:pic>
        <p:nvPicPr>
          <p:cNvPr id="28690" name="Picture 34" descr="earthlim.gif (81598 bytes)"/>
          <p:cNvPicPr>
            <a:picLocks noChangeAspect="1" noChangeArrowheads="1"/>
          </p:cNvPicPr>
          <p:nvPr/>
        </p:nvPicPr>
        <p:blipFill>
          <a:blip r:embed="rId7"/>
          <a:srcRect/>
          <a:stretch>
            <a:fillRect/>
          </a:stretch>
        </p:blipFill>
        <p:spPr bwMode="auto">
          <a:xfrm>
            <a:off x="6705600" y="3048000"/>
            <a:ext cx="2062163" cy="3094038"/>
          </a:xfrm>
          <a:prstGeom prst="rect">
            <a:avLst/>
          </a:prstGeom>
          <a:noFill/>
          <a:ln w="9525">
            <a:noFill/>
            <a:miter lim="800000"/>
            <a:headEnd/>
            <a:tailEnd/>
          </a:ln>
        </p:spPr>
      </p:pic>
      <p:sp>
        <p:nvSpPr>
          <p:cNvPr id="28691" name="Text Box 35"/>
          <p:cNvSpPr txBox="1">
            <a:spLocks noChangeArrowheads="1"/>
          </p:cNvSpPr>
          <p:nvPr/>
        </p:nvSpPr>
        <p:spPr bwMode="auto">
          <a:xfrm>
            <a:off x="6705600" y="6216650"/>
            <a:ext cx="1828800" cy="641350"/>
          </a:xfrm>
          <a:prstGeom prst="rect">
            <a:avLst/>
          </a:prstGeom>
          <a:noFill/>
          <a:ln w="9525">
            <a:noFill/>
            <a:miter lim="800000"/>
            <a:headEnd/>
            <a:tailEnd/>
          </a:ln>
        </p:spPr>
        <p:txBody>
          <a:bodyPr>
            <a:spAutoFit/>
          </a:bodyPr>
          <a:lstStyle/>
          <a:p>
            <a:pPr>
              <a:spcBef>
                <a:spcPct val="50000"/>
              </a:spcBef>
            </a:pPr>
            <a:r>
              <a:rPr lang="es-ES" dirty="0">
                <a:latin typeface="Calibri" pitchFamily="34" charset="0"/>
              </a:rPr>
              <a:t>Atmósfera terrestre actual</a:t>
            </a:r>
          </a:p>
        </p:txBody>
      </p:sp>
      <p:sp>
        <p:nvSpPr>
          <p:cNvPr id="28692" name="Text Box 36"/>
          <p:cNvSpPr txBox="1">
            <a:spLocks noChangeArrowheads="1"/>
          </p:cNvSpPr>
          <p:nvPr/>
        </p:nvSpPr>
        <p:spPr bwMode="auto">
          <a:xfrm>
            <a:off x="3657600" y="5486400"/>
            <a:ext cx="2590800" cy="369332"/>
          </a:xfrm>
          <a:prstGeom prst="rect">
            <a:avLst/>
          </a:prstGeom>
          <a:noFill/>
          <a:ln w="9525">
            <a:noFill/>
            <a:miter lim="800000"/>
            <a:headEnd/>
            <a:tailEnd/>
          </a:ln>
        </p:spPr>
        <p:txBody>
          <a:bodyPr>
            <a:spAutoFit/>
          </a:bodyPr>
          <a:lstStyle/>
          <a:p>
            <a:pPr>
              <a:spcBef>
                <a:spcPct val="50000"/>
              </a:spcBef>
            </a:pPr>
            <a:r>
              <a:rPr lang="es-ES" dirty="0">
                <a:latin typeface="Calibri" pitchFamily="34" charset="0"/>
              </a:rPr>
              <a:t>Células  plantas primitivas</a:t>
            </a:r>
          </a:p>
        </p:txBody>
      </p:sp>
      <p:sp>
        <p:nvSpPr>
          <p:cNvPr id="28675" name="Rectangle 2"/>
          <p:cNvSpPr>
            <a:spLocks noGrp="1" noChangeArrowheads="1"/>
          </p:cNvSpPr>
          <p:nvPr>
            <p:ph type="title" idx="4294967295"/>
          </p:nvPr>
        </p:nvSpPr>
        <p:spPr>
          <a:xfrm>
            <a:off x="3657600" y="2362200"/>
            <a:ext cx="3810000" cy="914400"/>
          </a:xfrm>
        </p:spPr>
        <p:txBody>
          <a:bodyPr/>
          <a:lstStyle/>
          <a:p>
            <a:r>
              <a:rPr lang="es-CO" sz="2400" dirty="0"/>
              <a:t/>
            </a:r>
            <a:br>
              <a:rPr lang="es-CO" sz="2400" dirty="0"/>
            </a:br>
            <a:r>
              <a:rPr lang="es-CO" sz="2400" b="1" dirty="0"/>
              <a:t>La aparición de nuevas especies</a:t>
            </a:r>
            <a:endParaRPr lang="en-US" sz="24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s-CO" sz="3600"/>
              <a:t>No siempre han existido las mismas especies</a:t>
            </a:r>
            <a:endParaRPr lang="en-US" sz="3600"/>
          </a:p>
        </p:txBody>
      </p:sp>
      <p:pic>
        <p:nvPicPr>
          <p:cNvPr id="79877" name="Picture 5" descr="t_qu_i1"/>
          <p:cNvPicPr>
            <a:picLocks noChangeAspect="1" noChangeArrowheads="1"/>
          </p:cNvPicPr>
          <p:nvPr/>
        </p:nvPicPr>
        <p:blipFill>
          <a:blip r:embed="rId2"/>
          <a:srcRect/>
          <a:stretch>
            <a:fillRect/>
          </a:stretch>
        </p:blipFill>
        <p:spPr bwMode="auto">
          <a:xfrm>
            <a:off x="0" y="1447800"/>
            <a:ext cx="5334000" cy="5103813"/>
          </a:xfrm>
          <a:prstGeom prst="rect">
            <a:avLst/>
          </a:prstGeom>
          <a:noFill/>
        </p:spPr>
      </p:pic>
      <p:pic>
        <p:nvPicPr>
          <p:cNvPr id="79879" name="Picture 7" descr="fosil"/>
          <p:cNvPicPr>
            <a:picLocks noChangeAspect="1" noChangeArrowheads="1"/>
          </p:cNvPicPr>
          <p:nvPr/>
        </p:nvPicPr>
        <p:blipFill>
          <a:blip r:embed="rId3"/>
          <a:srcRect/>
          <a:stretch>
            <a:fillRect/>
          </a:stretch>
        </p:blipFill>
        <p:spPr bwMode="auto">
          <a:xfrm>
            <a:off x="7696200" y="5438775"/>
            <a:ext cx="1447800" cy="1419225"/>
          </a:xfrm>
          <a:prstGeom prst="rect">
            <a:avLst/>
          </a:prstGeom>
          <a:noFill/>
        </p:spPr>
      </p:pic>
      <p:pic>
        <p:nvPicPr>
          <p:cNvPr id="79881" name="Picture 9" descr="bp1_pp_69"/>
          <p:cNvPicPr>
            <a:picLocks noChangeAspect="1" noChangeArrowheads="1"/>
          </p:cNvPicPr>
          <p:nvPr/>
        </p:nvPicPr>
        <p:blipFill>
          <a:blip r:embed="rId4"/>
          <a:srcRect/>
          <a:stretch>
            <a:fillRect/>
          </a:stretch>
        </p:blipFill>
        <p:spPr bwMode="auto">
          <a:xfrm>
            <a:off x="5181600" y="1371600"/>
            <a:ext cx="4219575" cy="4048125"/>
          </a:xfrm>
          <a:prstGeom prst="rect">
            <a:avLst/>
          </a:prstGeom>
          <a:noFill/>
        </p:spPr>
      </p:pic>
      <p:sp>
        <p:nvSpPr>
          <p:cNvPr id="79883" name="AutoShape 11" descr="tiktaalik_phylo"/>
          <p:cNvSpPr>
            <a:spLocks noChangeAspect="1" noChangeArrowheads="1"/>
          </p:cNvSpPr>
          <p:nvPr/>
        </p:nvSpPr>
        <p:spPr bwMode="auto">
          <a:xfrm>
            <a:off x="2667000" y="1738313"/>
            <a:ext cx="3810000" cy="3381375"/>
          </a:xfrm>
          <a:prstGeom prst="rect">
            <a:avLst/>
          </a:prstGeom>
          <a:noFill/>
        </p:spPr>
        <p:txBody>
          <a:bodyPr/>
          <a:lstStyle/>
          <a:p>
            <a:endParaRPr lang="es-ES"/>
          </a:p>
        </p:txBody>
      </p:sp>
      <p:sp>
        <p:nvSpPr>
          <p:cNvPr id="79885" name="AutoShape 13" descr="tiktaalik_phylo"/>
          <p:cNvSpPr>
            <a:spLocks noChangeAspect="1" noChangeArrowheads="1"/>
          </p:cNvSpPr>
          <p:nvPr/>
        </p:nvSpPr>
        <p:spPr bwMode="auto">
          <a:xfrm>
            <a:off x="2667000" y="1738313"/>
            <a:ext cx="3810000" cy="3381375"/>
          </a:xfrm>
          <a:prstGeom prst="rect">
            <a:avLst/>
          </a:prstGeom>
          <a:noFill/>
        </p:spPr>
        <p:txBody>
          <a:bodyPr/>
          <a:lstStyle/>
          <a:p>
            <a:endParaRPr lang="es-ES"/>
          </a:p>
        </p:txBody>
      </p:sp>
      <p:pic>
        <p:nvPicPr>
          <p:cNvPr id="79887" name="Picture 15" descr="fossils"/>
          <p:cNvPicPr>
            <a:picLocks noChangeAspect="1" noChangeArrowheads="1"/>
          </p:cNvPicPr>
          <p:nvPr/>
        </p:nvPicPr>
        <p:blipFill>
          <a:blip r:embed="rId5"/>
          <a:srcRect/>
          <a:stretch>
            <a:fillRect/>
          </a:stretch>
        </p:blipFill>
        <p:spPr bwMode="auto">
          <a:xfrm>
            <a:off x="5791200" y="5689600"/>
            <a:ext cx="1219200" cy="1168400"/>
          </a:xfrm>
          <a:prstGeom prst="rect">
            <a:avLst/>
          </a:prstGeom>
          <a:noFill/>
        </p:spPr>
      </p:pic>
      <p:sp>
        <p:nvSpPr>
          <p:cNvPr id="79888" name="Text Box 16"/>
          <p:cNvSpPr txBox="1">
            <a:spLocks noChangeArrowheads="1"/>
          </p:cNvSpPr>
          <p:nvPr/>
        </p:nvSpPr>
        <p:spPr bwMode="auto">
          <a:xfrm>
            <a:off x="5791200" y="5410200"/>
            <a:ext cx="1524000" cy="336550"/>
          </a:xfrm>
          <a:prstGeom prst="rect">
            <a:avLst/>
          </a:prstGeom>
          <a:noFill/>
          <a:ln w="9525">
            <a:noFill/>
            <a:miter lim="800000"/>
            <a:headEnd/>
            <a:tailEnd/>
          </a:ln>
          <a:effectLst/>
        </p:spPr>
        <p:txBody>
          <a:bodyPr>
            <a:spAutoFit/>
          </a:bodyPr>
          <a:lstStyle/>
          <a:p>
            <a:pPr>
              <a:spcBef>
                <a:spcPct val="50000"/>
              </a:spcBef>
            </a:pPr>
            <a:r>
              <a:rPr lang="es-CO" sz="1600" b="1"/>
              <a:t>Registro fósil</a:t>
            </a:r>
            <a:endParaRPr lang="en-US" sz="1600" b="1"/>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Título"/>
          <p:cNvSpPr>
            <a:spLocks noGrp="1"/>
          </p:cNvSpPr>
          <p:nvPr>
            <p:ph type="title" idx="4294967295"/>
          </p:nvPr>
        </p:nvSpPr>
        <p:spPr/>
        <p:txBody>
          <a:bodyPr/>
          <a:lstStyle/>
          <a:p>
            <a:r>
              <a:rPr lang="es-CO"/>
              <a:t>Periodos de extinción masiva</a:t>
            </a:r>
          </a:p>
        </p:txBody>
      </p:sp>
      <p:pic>
        <p:nvPicPr>
          <p:cNvPr id="74755" name="Picture 3" descr="Diversity graph"/>
          <p:cNvPicPr>
            <a:picLocks noChangeAspect="1" noChangeArrowheads="1"/>
          </p:cNvPicPr>
          <p:nvPr/>
        </p:nvPicPr>
        <p:blipFill>
          <a:blip r:embed="rId2"/>
          <a:srcRect/>
          <a:stretch>
            <a:fillRect/>
          </a:stretch>
        </p:blipFill>
        <p:spPr bwMode="auto">
          <a:xfrm>
            <a:off x="0" y="1066800"/>
            <a:ext cx="4762500" cy="4486275"/>
          </a:xfrm>
          <a:prstGeom prst="rect">
            <a:avLst/>
          </a:prstGeom>
          <a:noFill/>
        </p:spPr>
      </p:pic>
      <p:sp>
        <p:nvSpPr>
          <p:cNvPr id="74756" name="Text Box 4"/>
          <p:cNvSpPr txBox="1">
            <a:spLocks noChangeArrowheads="1"/>
          </p:cNvSpPr>
          <p:nvPr/>
        </p:nvSpPr>
        <p:spPr bwMode="auto">
          <a:xfrm>
            <a:off x="0" y="5853113"/>
            <a:ext cx="4648200" cy="1004887"/>
          </a:xfrm>
          <a:prstGeom prst="rect">
            <a:avLst/>
          </a:prstGeom>
          <a:noFill/>
          <a:ln w="9525">
            <a:noFill/>
            <a:miter lim="800000"/>
            <a:headEnd/>
            <a:tailEnd/>
          </a:ln>
          <a:effectLst/>
        </p:spPr>
        <p:txBody>
          <a:bodyPr>
            <a:spAutoFit/>
          </a:bodyPr>
          <a:lstStyle/>
          <a:p>
            <a:pPr>
              <a:spcBef>
                <a:spcPct val="50000"/>
              </a:spcBef>
            </a:pPr>
            <a:r>
              <a:rPr lang="en-US" sz="1200"/>
              <a:t>Though there were undoubtedly mass extinctions in the Archean and Proterozoic, it is only during the Phanerozoic Eon that the biological invention of bones and shells has provided a sufficient fossil record from which to make a systematic study of extinction patterns..</a:t>
            </a:r>
          </a:p>
        </p:txBody>
      </p:sp>
      <p:sp>
        <p:nvSpPr>
          <p:cNvPr id="74757" name="AutoShape 5" descr="eae240003000001"/>
          <p:cNvSpPr>
            <a:spLocks noChangeAspect="1" noChangeArrowheads="1"/>
          </p:cNvSpPr>
          <p:nvPr/>
        </p:nvSpPr>
        <p:spPr bwMode="auto">
          <a:xfrm>
            <a:off x="1638300" y="138113"/>
            <a:ext cx="5867400" cy="6581775"/>
          </a:xfrm>
          <a:prstGeom prst="rect">
            <a:avLst/>
          </a:prstGeom>
          <a:noFill/>
        </p:spPr>
        <p:txBody>
          <a:bodyPr/>
          <a:lstStyle/>
          <a:p>
            <a:endParaRPr lang="es-ES"/>
          </a:p>
        </p:txBody>
      </p:sp>
      <p:sp>
        <p:nvSpPr>
          <p:cNvPr id="74758" name="AutoShape 6" descr="eae240003000001"/>
          <p:cNvSpPr>
            <a:spLocks noChangeAspect="1" noChangeArrowheads="1"/>
          </p:cNvSpPr>
          <p:nvPr/>
        </p:nvSpPr>
        <p:spPr bwMode="auto">
          <a:xfrm>
            <a:off x="1638300" y="138113"/>
            <a:ext cx="5867400" cy="6581775"/>
          </a:xfrm>
          <a:prstGeom prst="rect">
            <a:avLst/>
          </a:prstGeom>
          <a:noFill/>
        </p:spPr>
        <p:txBody>
          <a:bodyPr/>
          <a:lstStyle/>
          <a:p>
            <a:endParaRPr lang="es-ES"/>
          </a:p>
        </p:txBody>
      </p:sp>
      <p:sp>
        <p:nvSpPr>
          <p:cNvPr id="74759" name="Text Box 7"/>
          <p:cNvSpPr txBox="1">
            <a:spLocks noChangeArrowheads="1"/>
          </p:cNvSpPr>
          <p:nvPr/>
        </p:nvSpPr>
        <p:spPr bwMode="auto">
          <a:xfrm>
            <a:off x="5562600" y="2971800"/>
            <a:ext cx="3352800" cy="366713"/>
          </a:xfrm>
          <a:prstGeom prst="rect">
            <a:avLst/>
          </a:prstGeom>
          <a:noFill/>
          <a:ln w="9525">
            <a:noFill/>
            <a:miter lim="800000"/>
            <a:headEnd/>
            <a:tailEnd/>
          </a:ln>
          <a:effectLst/>
        </p:spPr>
        <p:txBody>
          <a:bodyPr>
            <a:spAutoFit/>
          </a:bodyPr>
          <a:lstStyle/>
          <a:p>
            <a:pPr>
              <a:spcBef>
                <a:spcPct val="50000"/>
              </a:spcBef>
            </a:pPr>
            <a:endParaRPr lang="es-ES"/>
          </a:p>
        </p:txBody>
      </p:sp>
      <p:sp>
        <p:nvSpPr>
          <p:cNvPr id="74760" name="AutoShape 8" descr="eae240003000001"/>
          <p:cNvSpPr>
            <a:spLocks noChangeAspect="1" noChangeArrowheads="1"/>
          </p:cNvSpPr>
          <p:nvPr/>
        </p:nvSpPr>
        <p:spPr bwMode="auto">
          <a:xfrm>
            <a:off x="155575" y="46038"/>
            <a:ext cx="5867400" cy="6581775"/>
          </a:xfrm>
          <a:prstGeom prst="rect">
            <a:avLst/>
          </a:prstGeom>
          <a:noFill/>
        </p:spPr>
        <p:txBody>
          <a:bodyPr/>
          <a:lstStyle/>
          <a:p>
            <a:endParaRPr lang="es-ES"/>
          </a:p>
        </p:txBody>
      </p:sp>
      <p:pic>
        <p:nvPicPr>
          <p:cNvPr id="74761" name="Picture 9" descr="periodos de extición"/>
          <p:cNvPicPr>
            <a:picLocks noChangeAspect="1" noChangeArrowheads="1"/>
          </p:cNvPicPr>
          <p:nvPr/>
        </p:nvPicPr>
        <p:blipFill>
          <a:blip r:embed="rId3"/>
          <a:srcRect/>
          <a:stretch>
            <a:fillRect/>
          </a:stretch>
        </p:blipFill>
        <p:spPr bwMode="auto">
          <a:xfrm>
            <a:off x="5029200" y="1219200"/>
            <a:ext cx="3881438" cy="4953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r>
              <a:rPr lang="es-CO" sz="4000"/>
              <a:t>Que palabras están relacionadas con adaptación?</a:t>
            </a:r>
            <a:endParaRPr lang="en-US" sz="4000"/>
          </a:p>
        </p:txBody>
      </p:sp>
      <p:sp>
        <p:nvSpPr>
          <p:cNvPr id="5123" name="Rectangle 3"/>
          <p:cNvSpPr>
            <a:spLocks noGrp="1" noChangeArrowheads="1"/>
          </p:cNvSpPr>
          <p:nvPr>
            <p:ph type="body" idx="4294967295"/>
          </p:nvPr>
        </p:nvSpPr>
        <p:spPr>
          <a:xfrm>
            <a:off x="457200" y="2897188"/>
            <a:ext cx="8229600" cy="3228975"/>
          </a:xfrm>
        </p:spPr>
        <p:txBody>
          <a:bodyPr/>
          <a:lstStyle/>
          <a:p>
            <a:endParaRPr lang="es-CO" sz="2800"/>
          </a:p>
          <a:p>
            <a:r>
              <a:rPr lang="es-CO" sz="2800"/>
              <a:t>Ajuste, Cambio, ambiente, entorno, clima, bioma, ecosistema, hábitat, Nicho, especies, evolución, desaparición, vida, muerte, sobrevivencia,  extinción, generaciones, mutación, clima, tiempo, duración, causa, efecto.</a:t>
            </a:r>
            <a:endParaRPr lang="en-US" sz="2800"/>
          </a:p>
        </p:txBody>
      </p:sp>
      <p:pic>
        <p:nvPicPr>
          <p:cNvPr id="5124" name="Picture 4" descr="j0252349"/>
          <p:cNvPicPr>
            <a:picLocks noChangeAspect="1" noChangeArrowheads="1"/>
          </p:cNvPicPr>
          <p:nvPr/>
        </p:nvPicPr>
        <p:blipFill>
          <a:blip r:embed="rId2"/>
          <a:srcRect/>
          <a:stretch>
            <a:fillRect/>
          </a:stretch>
        </p:blipFill>
        <p:spPr bwMode="auto">
          <a:xfrm>
            <a:off x="0" y="1371600"/>
            <a:ext cx="2971800" cy="1806575"/>
          </a:xfrm>
          <a:prstGeom prst="rect">
            <a:avLst/>
          </a:prstGeom>
          <a:noFill/>
          <a:ln w="9525">
            <a:noFill/>
            <a:miter lim="800000"/>
            <a:headEnd/>
            <a:tailEnd/>
          </a:ln>
        </p:spPr>
      </p:pic>
      <p:pic>
        <p:nvPicPr>
          <p:cNvPr id="5125" name="Picture 8" descr="MCj01498300000[1]"/>
          <p:cNvPicPr>
            <a:picLocks noChangeAspect="1" noChangeArrowheads="1"/>
          </p:cNvPicPr>
          <p:nvPr/>
        </p:nvPicPr>
        <p:blipFill>
          <a:blip r:embed="rId3"/>
          <a:srcRect/>
          <a:stretch>
            <a:fillRect/>
          </a:stretch>
        </p:blipFill>
        <p:spPr bwMode="auto">
          <a:xfrm>
            <a:off x="2362200" y="1981200"/>
            <a:ext cx="6781800" cy="923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r>
              <a:rPr lang="es-CO" sz="4000" dirty="0"/>
              <a:t>Como se adaptan los seres vivos?</a:t>
            </a:r>
            <a:endParaRPr lang="en-US" sz="4000" dirty="0"/>
          </a:p>
        </p:txBody>
      </p:sp>
      <p:sp>
        <p:nvSpPr>
          <p:cNvPr id="29699" name="Rectangle 3"/>
          <p:cNvSpPr>
            <a:spLocks noGrp="1" noChangeArrowheads="1"/>
          </p:cNvSpPr>
          <p:nvPr>
            <p:ph type="body" idx="4294967295"/>
          </p:nvPr>
        </p:nvSpPr>
        <p:spPr>
          <a:xfrm>
            <a:off x="533400" y="2667000"/>
            <a:ext cx="3048000" cy="685800"/>
          </a:xfrm>
        </p:spPr>
        <p:txBody>
          <a:bodyPr/>
          <a:lstStyle/>
          <a:p>
            <a:endParaRPr lang="es-CO" sz="2400"/>
          </a:p>
          <a:p>
            <a:endParaRPr lang="es-CO" sz="2400"/>
          </a:p>
        </p:txBody>
      </p:sp>
      <p:sp>
        <p:nvSpPr>
          <p:cNvPr id="29700" name="Text Box 4"/>
          <p:cNvSpPr txBox="1">
            <a:spLocks noChangeArrowheads="1"/>
          </p:cNvSpPr>
          <p:nvPr/>
        </p:nvSpPr>
        <p:spPr bwMode="auto">
          <a:xfrm>
            <a:off x="5105400" y="5105400"/>
            <a:ext cx="3429000" cy="457200"/>
          </a:xfrm>
          <a:prstGeom prst="rect">
            <a:avLst/>
          </a:prstGeom>
          <a:noFill/>
          <a:ln w="9525">
            <a:noFill/>
            <a:miter lim="800000"/>
            <a:headEnd/>
            <a:tailEnd/>
          </a:ln>
        </p:spPr>
        <p:txBody>
          <a:bodyPr>
            <a:spAutoFit/>
          </a:bodyPr>
          <a:lstStyle/>
          <a:p>
            <a:pPr>
              <a:spcBef>
                <a:spcPct val="50000"/>
              </a:spcBef>
            </a:pPr>
            <a:endParaRPr lang="es-ES" sz="2400"/>
          </a:p>
        </p:txBody>
      </p:sp>
      <p:pic>
        <p:nvPicPr>
          <p:cNvPr id="29701" name="Picture 6" descr="a957_1746.jpg"/>
          <p:cNvPicPr>
            <a:picLocks noChangeAspect="1" noChangeArrowheads="1"/>
          </p:cNvPicPr>
          <p:nvPr/>
        </p:nvPicPr>
        <p:blipFill>
          <a:blip r:embed="rId2"/>
          <a:srcRect/>
          <a:stretch>
            <a:fillRect/>
          </a:stretch>
        </p:blipFill>
        <p:spPr bwMode="auto">
          <a:xfrm>
            <a:off x="0" y="1447800"/>
            <a:ext cx="2438400" cy="1193800"/>
          </a:xfrm>
          <a:prstGeom prst="rect">
            <a:avLst/>
          </a:prstGeom>
          <a:noFill/>
          <a:ln w="9525">
            <a:noFill/>
            <a:miter lim="800000"/>
            <a:headEnd/>
            <a:tailEnd/>
          </a:ln>
        </p:spPr>
      </p:pic>
      <p:sp>
        <p:nvSpPr>
          <p:cNvPr id="29702" name="Text Box 7"/>
          <p:cNvSpPr txBox="1">
            <a:spLocks noChangeArrowheads="1"/>
          </p:cNvSpPr>
          <p:nvPr/>
        </p:nvSpPr>
        <p:spPr bwMode="auto">
          <a:xfrm>
            <a:off x="2286000" y="1447800"/>
            <a:ext cx="2438400" cy="553998"/>
          </a:xfrm>
          <a:prstGeom prst="rect">
            <a:avLst/>
          </a:prstGeom>
          <a:noFill/>
          <a:ln w="9525">
            <a:noFill/>
            <a:miter lim="800000"/>
            <a:headEnd/>
            <a:tailEnd/>
          </a:ln>
        </p:spPr>
        <p:txBody>
          <a:bodyPr>
            <a:spAutoFit/>
          </a:bodyPr>
          <a:lstStyle/>
          <a:p>
            <a:pPr>
              <a:spcBef>
                <a:spcPct val="50000"/>
              </a:spcBef>
            </a:pPr>
            <a:r>
              <a:rPr lang="es-ES" sz="1000" dirty="0">
                <a:latin typeface="Calibri" pitchFamily="34" charset="0"/>
              </a:rPr>
              <a:t>Ancestro de las ballenas de hace 50 millones de años del tamaño de un lobo se alimentaba de peces</a:t>
            </a:r>
          </a:p>
        </p:txBody>
      </p:sp>
      <p:pic>
        <p:nvPicPr>
          <p:cNvPr id="29703" name="Picture 15" descr="hippos"/>
          <p:cNvPicPr>
            <a:picLocks noChangeAspect="1" noChangeArrowheads="1"/>
          </p:cNvPicPr>
          <p:nvPr/>
        </p:nvPicPr>
        <p:blipFill>
          <a:blip r:embed="rId3"/>
          <a:srcRect/>
          <a:stretch>
            <a:fillRect/>
          </a:stretch>
        </p:blipFill>
        <p:spPr bwMode="auto">
          <a:xfrm>
            <a:off x="0" y="2590800"/>
            <a:ext cx="2195513" cy="1497013"/>
          </a:xfrm>
          <a:prstGeom prst="rect">
            <a:avLst/>
          </a:prstGeom>
          <a:noFill/>
          <a:ln w="9525">
            <a:noFill/>
            <a:miter lim="800000"/>
            <a:headEnd/>
            <a:tailEnd/>
          </a:ln>
        </p:spPr>
      </p:pic>
      <p:pic>
        <p:nvPicPr>
          <p:cNvPr id="29704" name="Picture 17" descr="whale-parts"/>
          <p:cNvPicPr>
            <a:picLocks noChangeAspect="1" noChangeArrowheads="1"/>
          </p:cNvPicPr>
          <p:nvPr/>
        </p:nvPicPr>
        <p:blipFill>
          <a:blip r:embed="rId4"/>
          <a:srcRect/>
          <a:stretch>
            <a:fillRect/>
          </a:stretch>
        </p:blipFill>
        <p:spPr bwMode="auto">
          <a:xfrm>
            <a:off x="762000" y="5926138"/>
            <a:ext cx="968375" cy="931862"/>
          </a:xfrm>
          <a:prstGeom prst="rect">
            <a:avLst/>
          </a:prstGeom>
          <a:noFill/>
          <a:ln w="9525">
            <a:noFill/>
            <a:miter lim="800000"/>
            <a:headEnd/>
            <a:tailEnd/>
          </a:ln>
        </p:spPr>
      </p:pic>
      <p:sp>
        <p:nvSpPr>
          <p:cNvPr id="29705" name="Text Box 18"/>
          <p:cNvSpPr txBox="1">
            <a:spLocks noChangeArrowheads="1"/>
          </p:cNvSpPr>
          <p:nvPr/>
        </p:nvSpPr>
        <p:spPr bwMode="auto">
          <a:xfrm>
            <a:off x="4800600" y="1219200"/>
            <a:ext cx="3810000" cy="366713"/>
          </a:xfrm>
          <a:prstGeom prst="rect">
            <a:avLst/>
          </a:prstGeom>
          <a:noFill/>
          <a:ln w="9525">
            <a:noFill/>
            <a:miter lim="800000"/>
            <a:headEnd/>
            <a:tailEnd/>
          </a:ln>
        </p:spPr>
        <p:txBody>
          <a:bodyPr>
            <a:spAutoFit/>
          </a:bodyPr>
          <a:lstStyle/>
          <a:p>
            <a:pPr>
              <a:spcBef>
                <a:spcPct val="50000"/>
              </a:spcBef>
            </a:pPr>
            <a:r>
              <a:rPr lang="es-CO" dirty="0">
                <a:solidFill>
                  <a:schemeClr val="accent2"/>
                </a:solidFill>
                <a:latin typeface="Calibri" pitchFamily="34" charset="0"/>
              </a:rPr>
              <a:t>Cambios en el comportamiento</a:t>
            </a:r>
            <a:endParaRPr lang="es-ES" dirty="0">
              <a:solidFill>
                <a:schemeClr val="accent2"/>
              </a:solidFill>
              <a:latin typeface="Calibri" pitchFamily="34" charset="0"/>
            </a:endParaRPr>
          </a:p>
        </p:txBody>
      </p:sp>
      <p:sp>
        <p:nvSpPr>
          <p:cNvPr id="29706" name="Text Box 19"/>
          <p:cNvSpPr txBox="1">
            <a:spLocks noChangeArrowheads="1"/>
          </p:cNvSpPr>
          <p:nvPr/>
        </p:nvSpPr>
        <p:spPr bwMode="auto">
          <a:xfrm>
            <a:off x="304800" y="1143000"/>
            <a:ext cx="4419600" cy="366713"/>
          </a:xfrm>
          <a:prstGeom prst="rect">
            <a:avLst/>
          </a:prstGeom>
          <a:noFill/>
          <a:ln w="9525">
            <a:noFill/>
            <a:miter lim="800000"/>
            <a:headEnd/>
            <a:tailEnd/>
          </a:ln>
        </p:spPr>
        <p:txBody>
          <a:bodyPr>
            <a:spAutoFit/>
          </a:bodyPr>
          <a:lstStyle/>
          <a:p>
            <a:pPr>
              <a:spcBef>
                <a:spcPct val="50000"/>
              </a:spcBef>
            </a:pPr>
            <a:r>
              <a:rPr lang="es-CO" dirty="0">
                <a:solidFill>
                  <a:schemeClr val="accent2"/>
                </a:solidFill>
                <a:latin typeface="Calibri" pitchFamily="34" charset="0"/>
              </a:rPr>
              <a:t>Cambios físicos</a:t>
            </a:r>
            <a:endParaRPr lang="es-ES" dirty="0">
              <a:solidFill>
                <a:schemeClr val="accent2"/>
              </a:solidFill>
              <a:latin typeface="Calibri" pitchFamily="34" charset="0"/>
            </a:endParaRPr>
          </a:p>
        </p:txBody>
      </p:sp>
      <p:sp>
        <p:nvSpPr>
          <p:cNvPr id="29707" name="Text Box 20"/>
          <p:cNvSpPr txBox="1">
            <a:spLocks noChangeArrowheads="1"/>
          </p:cNvSpPr>
          <p:nvPr/>
        </p:nvSpPr>
        <p:spPr bwMode="auto">
          <a:xfrm>
            <a:off x="5562600" y="1600200"/>
            <a:ext cx="3352800" cy="2015936"/>
          </a:xfrm>
          <a:prstGeom prst="rect">
            <a:avLst/>
          </a:prstGeom>
          <a:noFill/>
          <a:ln w="9525">
            <a:noFill/>
            <a:miter lim="800000"/>
            <a:headEnd/>
            <a:tailEnd/>
          </a:ln>
        </p:spPr>
        <p:txBody>
          <a:bodyPr>
            <a:spAutoFit/>
          </a:bodyPr>
          <a:lstStyle/>
          <a:p>
            <a:r>
              <a:rPr lang="es-ES" sz="1400" dirty="0">
                <a:latin typeface="Calibri" pitchFamily="34" charset="0"/>
              </a:rPr>
              <a:t>Migrar </a:t>
            </a:r>
            <a:r>
              <a:rPr lang="es-ES" sz="1400" dirty="0" smtClean="0">
                <a:latin typeface="Calibri" pitchFamily="34" charset="0"/>
              </a:rPr>
              <a:t>:</a:t>
            </a:r>
          </a:p>
          <a:p>
            <a:pPr>
              <a:buFont typeface="Arial" pitchFamily="34" charset="0"/>
              <a:buChar char="•"/>
            </a:pPr>
            <a:r>
              <a:rPr lang="es-ES" sz="1400" dirty="0" smtClean="0">
                <a:latin typeface="Calibri" pitchFamily="34" charset="0"/>
              </a:rPr>
              <a:t>Buscando </a:t>
            </a:r>
            <a:r>
              <a:rPr lang="es-ES" sz="1400" dirty="0">
                <a:latin typeface="Calibri" pitchFamily="34" charset="0"/>
              </a:rPr>
              <a:t>espacios mas propicios</a:t>
            </a:r>
          </a:p>
          <a:p>
            <a:pPr>
              <a:buFontTx/>
              <a:buChar char="•"/>
            </a:pPr>
            <a:r>
              <a:rPr lang="es-ES" sz="1400" dirty="0">
                <a:latin typeface="Calibri" pitchFamily="34" charset="0"/>
              </a:rPr>
              <a:t>Buscar otros recursos </a:t>
            </a:r>
            <a:endParaRPr lang="es-ES" sz="1400" dirty="0" smtClean="0">
              <a:latin typeface="Calibri" pitchFamily="34" charset="0"/>
            </a:endParaRPr>
          </a:p>
          <a:p>
            <a:pPr>
              <a:buFontTx/>
              <a:buChar char="•"/>
            </a:pPr>
            <a:r>
              <a:rPr lang="es-ES" sz="1400" dirty="0" smtClean="0">
                <a:latin typeface="Calibri" pitchFamily="34" charset="0"/>
              </a:rPr>
              <a:t>Alimentos</a:t>
            </a:r>
            <a:r>
              <a:rPr lang="es-ES" sz="1400" dirty="0">
                <a:latin typeface="Calibri" pitchFamily="34" charset="0"/>
              </a:rPr>
              <a:t>, nidos, otros</a:t>
            </a:r>
          </a:p>
          <a:p>
            <a:pPr>
              <a:buFontTx/>
              <a:buChar char="•"/>
            </a:pPr>
            <a:r>
              <a:rPr lang="es-ES" sz="1400" dirty="0" smtClean="0">
                <a:latin typeface="Calibri" pitchFamily="34" charset="0"/>
              </a:rPr>
              <a:t>Hibernar</a:t>
            </a:r>
          </a:p>
          <a:p>
            <a:pPr>
              <a:buFontTx/>
              <a:buChar char="•"/>
            </a:pPr>
            <a:r>
              <a:rPr lang="es-ES" sz="1400" dirty="0" smtClean="0">
                <a:latin typeface="Calibri" pitchFamily="34" charset="0"/>
              </a:rPr>
              <a:t>Buscando </a:t>
            </a:r>
            <a:r>
              <a:rPr lang="es-ES" sz="1400" dirty="0">
                <a:latin typeface="Calibri" pitchFamily="34" charset="0"/>
              </a:rPr>
              <a:t>sobrevivir mientras pasan las condiciones extremas</a:t>
            </a:r>
          </a:p>
          <a:p>
            <a:pPr>
              <a:spcBef>
                <a:spcPct val="50000"/>
              </a:spcBef>
            </a:pPr>
            <a:endParaRPr lang="es-ES" dirty="0"/>
          </a:p>
        </p:txBody>
      </p:sp>
      <p:pic>
        <p:nvPicPr>
          <p:cNvPr id="29708" name="Picture 22" descr="mapa_de_migracion"/>
          <p:cNvPicPr>
            <a:picLocks noChangeAspect="1" noChangeArrowheads="1"/>
          </p:cNvPicPr>
          <p:nvPr/>
        </p:nvPicPr>
        <p:blipFill>
          <a:blip r:embed="rId5"/>
          <a:srcRect/>
          <a:stretch>
            <a:fillRect/>
          </a:stretch>
        </p:blipFill>
        <p:spPr bwMode="auto">
          <a:xfrm>
            <a:off x="4724400" y="4381500"/>
            <a:ext cx="2419350" cy="2476500"/>
          </a:xfrm>
          <a:prstGeom prst="rect">
            <a:avLst/>
          </a:prstGeom>
          <a:noFill/>
          <a:ln w="9525">
            <a:noFill/>
            <a:miter lim="800000"/>
            <a:headEnd/>
            <a:tailEnd/>
          </a:ln>
        </p:spPr>
      </p:pic>
      <p:pic>
        <p:nvPicPr>
          <p:cNvPr id="29709" name="Picture 24" descr="bear-hibernate">
            <a:hlinkClick r:id="rId6"/>
          </p:cNvPr>
          <p:cNvPicPr>
            <a:picLocks noChangeAspect="1" noChangeArrowheads="1"/>
          </p:cNvPicPr>
          <p:nvPr/>
        </p:nvPicPr>
        <p:blipFill>
          <a:blip r:embed="rId7"/>
          <a:srcRect/>
          <a:stretch>
            <a:fillRect/>
          </a:stretch>
        </p:blipFill>
        <p:spPr bwMode="auto">
          <a:xfrm>
            <a:off x="6629400" y="3581400"/>
            <a:ext cx="2286000" cy="1495425"/>
          </a:xfrm>
          <a:prstGeom prst="rect">
            <a:avLst/>
          </a:prstGeom>
          <a:noFill/>
          <a:ln w="9525">
            <a:noFill/>
            <a:miter lim="800000"/>
            <a:headEnd/>
            <a:tailEnd/>
          </a:ln>
        </p:spPr>
      </p:pic>
      <p:pic>
        <p:nvPicPr>
          <p:cNvPr id="29710" name="Picture 26" descr="whale evolution"/>
          <p:cNvPicPr>
            <a:picLocks noChangeAspect="1" noChangeArrowheads="1"/>
          </p:cNvPicPr>
          <p:nvPr/>
        </p:nvPicPr>
        <p:blipFill>
          <a:blip r:embed="rId8"/>
          <a:srcRect/>
          <a:stretch>
            <a:fillRect/>
          </a:stretch>
        </p:blipFill>
        <p:spPr bwMode="auto">
          <a:xfrm>
            <a:off x="2133600" y="2362200"/>
            <a:ext cx="2693988" cy="4495800"/>
          </a:xfrm>
          <a:prstGeom prst="rect">
            <a:avLst/>
          </a:prstGeom>
          <a:noFill/>
          <a:ln w="9525">
            <a:noFill/>
            <a:miter lim="800000"/>
            <a:headEnd/>
            <a:tailEnd/>
          </a:ln>
        </p:spPr>
      </p:pic>
      <p:sp>
        <p:nvSpPr>
          <p:cNvPr id="29711" name="16 CuadroTexto"/>
          <p:cNvSpPr txBox="1">
            <a:spLocks noChangeArrowheads="1"/>
          </p:cNvSpPr>
          <p:nvPr/>
        </p:nvSpPr>
        <p:spPr bwMode="auto">
          <a:xfrm>
            <a:off x="0" y="4038600"/>
            <a:ext cx="1981200" cy="2092881"/>
          </a:xfrm>
          <a:prstGeom prst="rect">
            <a:avLst/>
          </a:prstGeom>
          <a:noFill/>
          <a:ln w="9525">
            <a:noFill/>
            <a:miter lim="800000"/>
            <a:headEnd/>
            <a:tailEnd/>
          </a:ln>
        </p:spPr>
        <p:txBody>
          <a:bodyPr>
            <a:spAutoFit/>
          </a:bodyPr>
          <a:lstStyle/>
          <a:p>
            <a:r>
              <a:rPr lang="en-US" sz="800" dirty="0">
                <a:latin typeface="Calibri" pitchFamily="34" charset="0"/>
              </a:rPr>
              <a:t>Just several years ago, there was still a large gap in the fossil record of the cetaceans. It was thought that they arose from land-dwelling </a:t>
            </a:r>
            <a:r>
              <a:rPr lang="en-US" sz="800" dirty="0" err="1">
                <a:latin typeface="Calibri" pitchFamily="34" charset="0"/>
              </a:rPr>
              <a:t>mesonychids</a:t>
            </a:r>
            <a:r>
              <a:rPr lang="en-US" sz="800" dirty="0">
                <a:latin typeface="Calibri" pitchFamily="34" charset="0"/>
              </a:rPr>
              <a:t> that gradually lost their hind legs and became aquatic. Evolutionary theory predicted that they must have gone through a stage where they were partially aquatic but still had hind legs, but there were no known intermediate fossils. A flurry of recent discoveries from India and Pakistan (the shores of the ancient Tethys Sea) has pretty much filled this gap.</a:t>
            </a:r>
          </a:p>
          <a:p>
            <a:r>
              <a:rPr lang="en-US" dirty="0"/>
              <a:t> </a:t>
            </a:r>
          </a:p>
          <a:p>
            <a:endParaRPr lang="en-US" sz="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r>
              <a:rPr lang="es-CO" sz="4000"/>
              <a:t>Diferentes estrategias para sobrevivir (adaptaciones)</a:t>
            </a:r>
            <a:endParaRPr lang="en-US" sz="4000"/>
          </a:p>
        </p:txBody>
      </p:sp>
      <p:sp>
        <p:nvSpPr>
          <p:cNvPr id="46083" name="Rectangle 3"/>
          <p:cNvSpPr>
            <a:spLocks noGrp="1" noChangeArrowheads="1"/>
          </p:cNvSpPr>
          <p:nvPr>
            <p:ph type="body" idx="4294967295"/>
          </p:nvPr>
        </p:nvSpPr>
        <p:spPr>
          <a:xfrm>
            <a:off x="0" y="1600200"/>
            <a:ext cx="3276600" cy="4525963"/>
          </a:xfrm>
        </p:spPr>
        <p:txBody>
          <a:bodyPr/>
          <a:lstStyle/>
          <a:p>
            <a:pPr>
              <a:lnSpc>
                <a:spcPct val="90000"/>
              </a:lnSpc>
            </a:pPr>
            <a:r>
              <a:rPr lang="es-CO" sz="2400"/>
              <a:t>Cambios corporales</a:t>
            </a:r>
          </a:p>
          <a:p>
            <a:pPr lvl="1">
              <a:lnSpc>
                <a:spcPct val="90000"/>
              </a:lnSpc>
            </a:pPr>
            <a:r>
              <a:rPr lang="es-CO" sz="2000"/>
              <a:t>Cuerpo mas eficiente para obtener un alimento pareja,  sitio de nidificación o resistir clima </a:t>
            </a:r>
          </a:p>
          <a:p>
            <a:pPr lvl="1">
              <a:lnSpc>
                <a:spcPct val="90000"/>
              </a:lnSpc>
            </a:pPr>
            <a:r>
              <a:rPr lang="es-CO" sz="2000"/>
              <a:t>Camuflaje</a:t>
            </a:r>
          </a:p>
          <a:p>
            <a:pPr lvl="1">
              <a:lnSpc>
                <a:spcPct val="90000"/>
              </a:lnSpc>
            </a:pPr>
            <a:r>
              <a:rPr lang="es-CO" sz="2000"/>
              <a:t>Mimetismos</a:t>
            </a:r>
          </a:p>
          <a:p>
            <a:pPr>
              <a:lnSpc>
                <a:spcPct val="90000"/>
              </a:lnSpc>
            </a:pPr>
            <a:r>
              <a:rPr lang="es-CO" sz="2400"/>
              <a:t>Comportamientos</a:t>
            </a:r>
          </a:p>
          <a:p>
            <a:pPr lvl="1">
              <a:lnSpc>
                <a:spcPct val="90000"/>
              </a:lnSpc>
            </a:pPr>
            <a:r>
              <a:rPr lang="es-CO" sz="2000"/>
              <a:t>Migración, </a:t>
            </a:r>
          </a:p>
          <a:p>
            <a:pPr lvl="1">
              <a:lnSpc>
                <a:spcPct val="90000"/>
              </a:lnSpc>
            </a:pPr>
            <a:r>
              <a:rPr lang="es-CO" sz="2000"/>
              <a:t>Hibernación</a:t>
            </a:r>
          </a:p>
          <a:p>
            <a:pPr>
              <a:lnSpc>
                <a:spcPct val="90000"/>
              </a:lnSpc>
            </a:pPr>
            <a:endParaRPr lang="es-CO" sz="2400"/>
          </a:p>
        </p:txBody>
      </p:sp>
      <p:pic>
        <p:nvPicPr>
          <p:cNvPr id="46086" name="Picture 6" descr="pajaro_carpintero"/>
          <p:cNvPicPr>
            <a:picLocks noChangeAspect="1" noChangeArrowheads="1"/>
          </p:cNvPicPr>
          <p:nvPr/>
        </p:nvPicPr>
        <p:blipFill>
          <a:blip r:embed="rId2"/>
          <a:srcRect/>
          <a:stretch>
            <a:fillRect/>
          </a:stretch>
        </p:blipFill>
        <p:spPr bwMode="auto">
          <a:xfrm>
            <a:off x="3276600" y="1600200"/>
            <a:ext cx="3128963" cy="4800600"/>
          </a:xfrm>
          <a:prstGeom prst="rect">
            <a:avLst/>
          </a:prstGeom>
          <a:noFill/>
        </p:spPr>
      </p:pic>
      <p:pic>
        <p:nvPicPr>
          <p:cNvPr id="46088" name="Picture 8" descr="Protective Camouflage">
            <a:hlinkClick r:id="rId3"/>
          </p:cNvPr>
          <p:cNvPicPr>
            <a:picLocks noChangeAspect="1" noChangeArrowheads="1"/>
          </p:cNvPicPr>
          <p:nvPr/>
        </p:nvPicPr>
        <p:blipFill>
          <a:blip r:embed="rId4"/>
          <a:srcRect/>
          <a:stretch>
            <a:fillRect/>
          </a:stretch>
        </p:blipFill>
        <p:spPr bwMode="auto">
          <a:xfrm>
            <a:off x="6477000" y="1371600"/>
            <a:ext cx="2371725" cy="2857500"/>
          </a:xfrm>
          <a:prstGeom prst="rect">
            <a:avLst/>
          </a:prstGeom>
          <a:noFill/>
        </p:spPr>
      </p:pic>
      <p:pic>
        <p:nvPicPr>
          <p:cNvPr id="46090" name="Picture 10" descr="i231"/>
          <p:cNvPicPr>
            <a:picLocks noChangeAspect="1" noChangeArrowheads="1"/>
          </p:cNvPicPr>
          <p:nvPr/>
        </p:nvPicPr>
        <p:blipFill>
          <a:blip r:embed="rId5" cstate="print"/>
          <a:srcRect/>
          <a:stretch>
            <a:fillRect/>
          </a:stretch>
        </p:blipFill>
        <p:spPr bwMode="auto">
          <a:xfrm>
            <a:off x="6324600" y="4191000"/>
            <a:ext cx="1852613" cy="1390650"/>
          </a:xfrm>
          <a:prstGeom prst="rect">
            <a:avLst/>
          </a:prstGeom>
          <a:noFill/>
        </p:spPr>
      </p:pic>
      <p:pic>
        <p:nvPicPr>
          <p:cNvPr id="46092" name="Picture 12" descr="i225"/>
          <p:cNvPicPr>
            <a:picLocks noChangeAspect="1" noChangeArrowheads="1"/>
          </p:cNvPicPr>
          <p:nvPr/>
        </p:nvPicPr>
        <p:blipFill>
          <a:blip r:embed="rId6"/>
          <a:srcRect/>
          <a:stretch>
            <a:fillRect/>
          </a:stretch>
        </p:blipFill>
        <p:spPr bwMode="auto">
          <a:xfrm>
            <a:off x="6858000" y="5145088"/>
            <a:ext cx="2286000" cy="171291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3733800" y="274638"/>
            <a:ext cx="4953000" cy="1143000"/>
          </a:xfrm>
        </p:spPr>
        <p:txBody>
          <a:bodyPr/>
          <a:lstStyle/>
          <a:p>
            <a:r>
              <a:rPr lang="es-CO" sz="4000" dirty="0">
                <a:latin typeface="Calibri" pitchFamily="34" charset="0"/>
              </a:rPr>
              <a:t>Cambios en las características físicas</a:t>
            </a:r>
          </a:p>
        </p:txBody>
      </p:sp>
      <p:sp>
        <p:nvSpPr>
          <p:cNvPr id="30723" name="Rectangle 3"/>
          <p:cNvSpPr>
            <a:spLocks noGrp="1" noChangeArrowheads="1"/>
          </p:cNvSpPr>
          <p:nvPr>
            <p:ph type="body" idx="4294967295"/>
          </p:nvPr>
        </p:nvSpPr>
        <p:spPr>
          <a:xfrm>
            <a:off x="3657600" y="1371600"/>
            <a:ext cx="5257800" cy="1447800"/>
          </a:xfrm>
        </p:spPr>
        <p:txBody>
          <a:bodyPr/>
          <a:lstStyle/>
          <a:p>
            <a:pPr>
              <a:lnSpc>
                <a:spcPct val="80000"/>
              </a:lnSpc>
            </a:pPr>
            <a:r>
              <a:rPr lang="es-CO" sz="2000"/>
              <a:t>Los animales dependen de sus características físicas para obtener alimento, mantenerse seguros, construir sus refugios, sobrellevar el clima y atraer pareja</a:t>
            </a:r>
            <a:endParaRPr lang="en-US" sz="2000"/>
          </a:p>
        </p:txBody>
      </p:sp>
      <p:pic>
        <p:nvPicPr>
          <p:cNvPr id="30724" name="Picture 7" descr="hb03"/>
          <p:cNvPicPr>
            <a:picLocks noChangeAspect="1" noChangeArrowheads="1"/>
          </p:cNvPicPr>
          <p:nvPr/>
        </p:nvPicPr>
        <p:blipFill>
          <a:blip r:embed="rId2"/>
          <a:srcRect/>
          <a:stretch>
            <a:fillRect/>
          </a:stretch>
        </p:blipFill>
        <p:spPr bwMode="auto">
          <a:xfrm>
            <a:off x="0" y="838200"/>
            <a:ext cx="3581400" cy="3581400"/>
          </a:xfrm>
          <a:prstGeom prst="rect">
            <a:avLst/>
          </a:prstGeom>
          <a:noFill/>
          <a:ln w="9525">
            <a:noFill/>
            <a:miter lim="800000"/>
            <a:headEnd/>
            <a:tailEnd/>
          </a:ln>
        </p:spPr>
      </p:pic>
      <p:pic>
        <p:nvPicPr>
          <p:cNvPr id="30725" name="Picture 9" descr="porcu"/>
          <p:cNvPicPr>
            <a:picLocks noChangeAspect="1" noChangeArrowheads="1"/>
          </p:cNvPicPr>
          <p:nvPr/>
        </p:nvPicPr>
        <p:blipFill>
          <a:blip r:embed="rId3"/>
          <a:srcRect/>
          <a:stretch>
            <a:fillRect/>
          </a:stretch>
        </p:blipFill>
        <p:spPr bwMode="auto">
          <a:xfrm>
            <a:off x="0" y="4267200"/>
            <a:ext cx="3424238" cy="2317750"/>
          </a:xfrm>
          <a:prstGeom prst="rect">
            <a:avLst/>
          </a:prstGeom>
          <a:noFill/>
          <a:ln w="9525">
            <a:noFill/>
            <a:miter lim="800000"/>
            <a:headEnd/>
            <a:tailEnd/>
          </a:ln>
        </p:spPr>
      </p:pic>
      <p:pic>
        <p:nvPicPr>
          <p:cNvPr id="30726" name="Picture 11" descr="polarbear"/>
          <p:cNvPicPr>
            <a:picLocks noChangeAspect="1" noChangeArrowheads="1"/>
          </p:cNvPicPr>
          <p:nvPr/>
        </p:nvPicPr>
        <p:blipFill>
          <a:blip r:embed="rId4"/>
          <a:srcRect/>
          <a:stretch>
            <a:fillRect/>
          </a:stretch>
        </p:blipFill>
        <p:spPr bwMode="auto">
          <a:xfrm>
            <a:off x="3581400" y="2667000"/>
            <a:ext cx="2857500" cy="3086100"/>
          </a:xfrm>
          <a:prstGeom prst="rect">
            <a:avLst/>
          </a:prstGeom>
          <a:noFill/>
          <a:ln w="9525">
            <a:noFill/>
            <a:miter lim="800000"/>
            <a:headEnd/>
            <a:tailEnd/>
          </a:ln>
        </p:spPr>
      </p:pic>
      <p:pic>
        <p:nvPicPr>
          <p:cNvPr id="30727" name="Picture 13" descr="Monkey composite images (University of Stirling/Royal Society)"/>
          <p:cNvPicPr>
            <a:picLocks noChangeAspect="1" noChangeArrowheads="1"/>
          </p:cNvPicPr>
          <p:nvPr/>
        </p:nvPicPr>
        <p:blipFill>
          <a:blip r:embed="rId5"/>
          <a:srcRect/>
          <a:stretch>
            <a:fillRect/>
          </a:stretch>
        </p:blipFill>
        <p:spPr bwMode="auto">
          <a:xfrm>
            <a:off x="5715000" y="3962400"/>
            <a:ext cx="3429000" cy="2566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p:txBody>
          <a:bodyPr/>
          <a:lstStyle/>
          <a:p>
            <a:r>
              <a:rPr lang="es-ES" sz="4000">
                <a:solidFill>
                  <a:schemeClr val="tx1"/>
                </a:solidFill>
              </a:rPr>
              <a:t>Pero como es el proceso de adaptación física de los seres vivos?</a:t>
            </a:r>
          </a:p>
        </p:txBody>
      </p:sp>
      <p:sp>
        <p:nvSpPr>
          <p:cNvPr id="31747" name="Rectangle 3"/>
          <p:cNvSpPr>
            <a:spLocks noGrp="1" noChangeArrowheads="1"/>
          </p:cNvSpPr>
          <p:nvPr>
            <p:ph type="body" idx="4294967295"/>
          </p:nvPr>
        </p:nvSpPr>
        <p:spPr>
          <a:xfrm>
            <a:off x="457200" y="1752600"/>
            <a:ext cx="3505200" cy="4525963"/>
          </a:xfrm>
        </p:spPr>
        <p:txBody>
          <a:bodyPr/>
          <a:lstStyle/>
          <a:p>
            <a:pPr lvl="1">
              <a:lnSpc>
                <a:spcPct val="80000"/>
              </a:lnSpc>
            </a:pPr>
            <a:endParaRPr lang="es-ES" sz="2000"/>
          </a:p>
          <a:p>
            <a:pPr lvl="1">
              <a:lnSpc>
                <a:spcPct val="80000"/>
              </a:lnSpc>
            </a:pPr>
            <a:r>
              <a:rPr lang="es-ES" sz="2000"/>
              <a:t>Se toma muchas generaciones</a:t>
            </a:r>
          </a:p>
          <a:p>
            <a:pPr lvl="1">
              <a:lnSpc>
                <a:spcPct val="80000"/>
              </a:lnSpc>
            </a:pPr>
            <a:endParaRPr lang="es-ES" sz="2000"/>
          </a:p>
          <a:p>
            <a:pPr lvl="1">
              <a:lnSpc>
                <a:spcPct val="80000"/>
              </a:lnSpc>
            </a:pPr>
            <a:r>
              <a:rPr lang="es-ES" sz="2000"/>
              <a:t>Se basa en la diversidad existente en la población</a:t>
            </a:r>
          </a:p>
          <a:p>
            <a:pPr lvl="1">
              <a:lnSpc>
                <a:spcPct val="80000"/>
              </a:lnSpc>
            </a:pPr>
            <a:endParaRPr lang="es-ES" sz="2000"/>
          </a:p>
          <a:p>
            <a:pPr lvl="1">
              <a:lnSpc>
                <a:spcPct val="80000"/>
              </a:lnSpc>
            </a:pPr>
            <a:r>
              <a:rPr lang="es-ES" sz="2000"/>
              <a:t>Y en la aparición de mayor variación dentro de esas especie</a:t>
            </a:r>
          </a:p>
          <a:p>
            <a:pPr lvl="1">
              <a:lnSpc>
                <a:spcPct val="80000"/>
              </a:lnSpc>
            </a:pPr>
            <a:endParaRPr lang="es-ES" sz="2000"/>
          </a:p>
          <a:p>
            <a:pPr lvl="1">
              <a:lnSpc>
                <a:spcPct val="80000"/>
              </a:lnSpc>
            </a:pPr>
            <a:r>
              <a:rPr lang="es-ES" sz="2000"/>
              <a:t>Quien escoge es el mismo entorno</a:t>
            </a:r>
          </a:p>
        </p:txBody>
      </p:sp>
      <p:pic>
        <p:nvPicPr>
          <p:cNvPr id="31749" name="Picture 5" descr="MCj04127660000[1]"/>
          <p:cNvPicPr>
            <a:picLocks noChangeAspect="1" noChangeArrowheads="1"/>
          </p:cNvPicPr>
          <p:nvPr/>
        </p:nvPicPr>
        <p:blipFill>
          <a:blip r:embed="rId2"/>
          <a:srcRect/>
          <a:stretch>
            <a:fillRect/>
          </a:stretch>
        </p:blipFill>
        <p:spPr bwMode="auto">
          <a:xfrm>
            <a:off x="4868863" y="1676400"/>
            <a:ext cx="1068387" cy="1371600"/>
          </a:xfrm>
          <a:prstGeom prst="rect">
            <a:avLst/>
          </a:prstGeom>
          <a:noFill/>
        </p:spPr>
      </p:pic>
      <p:pic>
        <p:nvPicPr>
          <p:cNvPr id="31751" name="Picture 7" descr="giantHorseG2707_468x314"/>
          <p:cNvPicPr>
            <a:picLocks noChangeAspect="1" noChangeArrowheads="1"/>
          </p:cNvPicPr>
          <p:nvPr/>
        </p:nvPicPr>
        <p:blipFill>
          <a:blip r:embed="rId3"/>
          <a:srcRect/>
          <a:stretch>
            <a:fillRect/>
          </a:stretch>
        </p:blipFill>
        <p:spPr bwMode="auto">
          <a:xfrm>
            <a:off x="6172200" y="2743200"/>
            <a:ext cx="2305050" cy="1546225"/>
          </a:xfrm>
          <a:prstGeom prst="rect">
            <a:avLst/>
          </a:prstGeom>
          <a:noFill/>
        </p:spPr>
      </p:pic>
      <p:pic>
        <p:nvPicPr>
          <p:cNvPr id="31752" name="Picture 8" descr="MCj02871480000[1]"/>
          <p:cNvPicPr>
            <a:picLocks noChangeAspect="1" noChangeArrowheads="1"/>
          </p:cNvPicPr>
          <p:nvPr/>
        </p:nvPicPr>
        <p:blipFill>
          <a:blip r:embed="rId4"/>
          <a:srcRect/>
          <a:stretch>
            <a:fillRect/>
          </a:stretch>
        </p:blipFill>
        <p:spPr bwMode="auto">
          <a:xfrm>
            <a:off x="4191000" y="3962400"/>
            <a:ext cx="1612900" cy="1279525"/>
          </a:xfrm>
          <a:prstGeom prst="rect">
            <a:avLst/>
          </a:prstGeom>
          <a:noFill/>
        </p:spPr>
      </p:pic>
      <p:pic>
        <p:nvPicPr>
          <p:cNvPr id="31754" name="Picture 10" descr="frozen"/>
          <p:cNvPicPr>
            <a:picLocks noChangeAspect="1" noChangeArrowheads="1"/>
          </p:cNvPicPr>
          <p:nvPr/>
        </p:nvPicPr>
        <p:blipFill>
          <a:blip r:embed="rId5"/>
          <a:srcRect/>
          <a:stretch>
            <a:fillRect/>
          </a:stretch>
        </p:blipFill>
        <p:spPr bwMode="auto">
          <a:xfrm>
            <a:off x="5867400" y="4495800"/>
            <a:ext cx="2614613" cy="196215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r>
              <a:rPr lang="es-CO" sz="4000"/>
              <a:t>Diversidad dentro de una especie</a:t>
            </a:r>
            <a:endParaRPr lang="en-US" sz="4000"/>
          </a:p>
        </p:txBody>
      </p:sp>
      <p:sp>
        <p:nvSpPr>
          <p:cNvPr id="32771" name="Rectangle 5"/>
          <p:cNvSpPr>
            <a:spLocks noChangeArrowheads="1"/>
          </p:cNvSpPr>
          <p:nvPr/>
        </p:nvSpPr>
        <p:spPr bwMode="auto">
          <a:xfrm>
            <a:off x="0" y="5527675"/>
            <a:ext cx="9144000" cy="1441450"/>
          </a:xfrm>
          <a:prstGeom prst="rect">
            <a:avLst/>
          </a:prstGeom>
          <a:noFill/>
          <a:ln w="9525">
            <a:noFill/>
            <a:miter lim="800000"/>
            <a:headEnd/>
            <a:tailEnd/>
          </a:ln>
        </p:spPr>
        <p:txBody>
          <a:bodyPr>
            <a:spAutoFit/>
          </a:bodyPr>
          <a:lstStyle/>
          <a:p>
            <a:pPr>
              <a:lnSpc>
                <a:spcPct val="90000"/>
              </a:lnSpc>
              <a:spcBef>
                <a:spcPct val="20000"/>
              </a:spcBef>
              <a:buFontTx/>
              <a:buChar char="•"/>
            </a:pPr>
            <a:r>
              <a:rPr lang="es-CO"/>
              <a:t>En una misma especie encontremos; perros peludos y perros calvos o unos altos y otros bajos .</a:t>
            </a:r>
          </a:p>
          <a:p>
            <a:pPr>
              <a:lnSpc>
                <a:spcPct val="90000"/>
              </a:lnSpc>
              <a:spcBef>
                <a:spcPct val="20000"/>
              </a:spcBef>
              <a:buFontTx/>
              <a:buChar char="•"/>
            </a:pPr>
            <a:r>
              <a:rPr lang="es-CO"/>
              <a:t> La escogencia que en el caso de los perros la hacemos los humanos </a:t>
            </a:r>
          </a:p>
          <a:p>
            <a:pPr>
              <a:lnSpc>
                <a:spcPct val="90000"/>
              </a:lnSpc>
              <a:spcBef>
                <a:spcPct val="20000"/>
              </a:spcBef>
              <a:buFontTx/>
              <a:buChar char="•"/>
            </a:pPr>
            <a:r>
              <a:rPr lang="es-CO"/>
              <a:t>En la naturaleza, la selección es natural privilegiando al mas adaptado y dejando en desventaja a aquel que no esta bien adaptado. (no sobrevive o no deja descendencia)</a:t>
            </a:r>
            <a:endParaRPr lang="en-US"/>
          </a:p>
        </p:txBody>
      </p:sp>
      <p:sp>
        <p:nvSpPr>
          <p:cNvPr id="32772" name="AutoShape 9" descr="dogs_sm"/>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32773" name="AutoShape 11" descr="dogs_sm"/>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32774" name="AutoShape 13" descr="dogs_sm"/>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32775" name="AutoShape 15" descr="dogs_sm"/>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s-ES"/>
          </a:p>
        </p:txBody>
      </p:sp>
      <p:sp>
        <p:nvSpPr>
          <p:cNvPr id="32776" name="AutoShape 17" descr="dogs_sm"/>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s-ES"/>
          </a:p>
        </p:txBody>
      </p:sp>
      <p:sp>
        <p:nvSpPr>
          <p:cNvPr id="32777" name="AutoShape 19" descr="razas_perros"/>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s-ES"/>
          </a:p>
        </p:txBody>
      </p:sp>
      <p:sp>
        <p:nvSpPr>
          <p:cNvPr id="32778" name="AutoShape 21" descr="razas_perros"/>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sp>
        <p:nvSpPr>
          <p:cNvPr id="32779" name="AutoShape 23" descr="razas_perros"/>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s-ES"/>
          </a:p>
        </p:txBody>
      </p:sp>
      <p:pic>
        <p:nvPicPr>
          <p:cNvPr id="32780" name="Picture 25" descr="http://www.carampangue.cl/Biocarampangue/2-Seleccion-artificial-perros.jpg"/>
          <p:cNvPicPr>
            <a:picLocks noChangeAspect="1" noChangeArrowheads="1"/>
          </p:cNvPicPr>
          <p:nvPr/>
        </p:nvPicPr>
        <p:blipFill>
          <a:blip r:embed="rId2"/>
          <a:srcRect/>
          <a:stretch>
            <a:fillRect/>
          </a:stretch>
        </p:blipFill>
        <p:spPr bwMode="auto">
          <a:xfrm>
            <a:off x="1600200" y="1074738"/>
            <a:ext cx="5715000" cy="4367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1" descr="http://employees.csbsju.edu/hjakubowski/classes/ch331/dna/chromosome.gif"/>
          <p:cNvPicPr>
            <a:picLocks noChangeAspect="1" noChangeArrowheads="1"/>
          </p:cNvPicPr>
          <p:nvPr/>
        </p:nvPicPr>
        <p:blipFill>
          <a:blip r:embed="rId2"/>
          <a:srcRect/>
          <a:stretch>
            <a:fillRect/>
          </a:stretch>
        </p:blipFill>
        <p:spPr bwMode="auto">
          <a:xfrm>
            <a:off x="1219200" y="3709988"/>
            <a:ext cx="2663825" cy="3148012"/>
          </a:xfrm>
          <a:prstGeom prst="rect">
            <a:avLst/>
          </a:prstGeom>
          <a:noFill/>
          <a:ln w="9525">
            <a:noFill/>
            <a:miter lim="800000"/>
            <a:headEnd/>
            <a:tailEnd/>
          </a:ln>
        </p:spPr>
      </p:pic>
      <p:sp>
        <p:nvSpPr>
          <p:cNvPr id="33795" name="Rectangle 2"/>
          <p:cNvSpPr>
            <a:spLocks noGrp="1" noChangeArrowheads="1"/>
          </p:cNvSpPr>
          <p:nvPr>
            <p:ph type="title" idx="4294967295"/>
          </p:nvPr>
        </p:nvSpPr>
        <p:spPr>
          <a:xfrm>
            <a:off x="3733800" y="274638"/>
            <a:ext cx="4953000" cy="1143000"/>
          </a:xfrm>
        </p:spPr>
        <p:txBody>
          <a:bodyPr/>
          <a:lstStyle/>
          <a:p>
            <a:r>
              <a:rPr lang="es-CO" sz="4000" dirty="0"/>
              <a:t>Como se produce tanta variación dentro de las especies?</a:t>
            </a:r>
            <a:endParaRPr lang="en-US" sz="4000" dirty="0"/>
          </a:p>
        </p:txBody>
      </p:sp>
      <p:sp>
        <p:nvSpPr>
          <p:cNvPr id="33796" name="Rectangle 3"/>
          <p:cNvSpPr>
            <a:spLocks noGrp="1" noChangeArrowheads="1"/>
          </p:cNvSpPr>
          <p:nvPr>
            <p:ph type="body" idx="4294967295"/>
          </p:nvPr>
        </p:nvSpPr>
        <p:spPr>
          <a:xfrm>
            <a:off x="4495800" y="1752600"/>
            <a:ext cx="4191000" cy="4373563"/>
          </a:xfrm>
        </p:spPr>
        <p:txBody>
          <a:bodyPr/>
          <a:lstStyle/>
          <a:p>
            <a:pPr>
              <a:lnSpc>
                <a:spcPct val="80000"/>
              </a:lnSpc>
            </a:pPr>
            <a:r>
              <a:rPr lang="es-CO" sz="1200"/>
              <a:t>Mutación y recombinación</a:t>
            </a:r>
          </a:p>
          <a:p>
            <a:pPr>
              <a:lnSpc>
                <a:spcPct val="80000"/>
              </a:lnSpc>
            </a:pPr>
            <a:endParaRPr lang="es-CO" sz="1200"/>
          </a:p>
          <a:p>
            <a:pPr>
              <a:lnSpc>
                <a:spcPct val="80000"/>
              </a:lnSpc>
            </a:pPr>
            <a:r>
              <a:rPr lang="es-CO" sz="1200"/>
              <a:t>En los núcleo de las células estan los cromosomas que se dividen  y pasan la información genetica a sus hijos</a:t>
            </a:r>
          </a:p>
          <a:p>
            <a:pPr>
              <a:lnSpc>
                <a:spcPct val="80000"/>
              </a:lnSpc>
            </a:pPr>
            <a:endParaRPr lang="es-CO" sz="1200"/>
          </a:p>
          <a:p>
            <a:pPr>
              <a:lnSpc>
                <a:spcPct val="80000"/>
              </a:lnSpc>
            </a:pPr>
            <a:r>
              <a:rPr lang="es-CO" sz="1200"/>
              <a:t>Pero al dividirse y combinarse algunos sufren mutaciones.</a:t>
            </a:r>
          </a:p>
          <a:p>
            <a:pPr>
              <a:lnSpc>
                <a:spcPct val="80000"/>
              </a:lnSpc>
            </a:pPr>
            <a:endParaRPr lang="es-CO" sz="1200"/>
          </a:p>
          <a:p>
            <a:pPr>
              <a:lnSpc>
                <a:spcPct val="80000"/>
              </a:lnSpc>
            </a:pPr>
            <a:r>
              <a:rPr lang="es-CO" sz="1200"/>
              <a:t>En general esos cambios o mutaciones son negativos y esos individuos tienen dificultades y tienden a morir</a:t>
            </a:r>
          </a:p>
          <a:p>
            <a:pPr>
              <a:lnSpc>
                <a:spcPct val="80000"/>
              </a:lnSpc>
            </a:pPr>
            <a:endParaRPr lang="es-CO" sz="1200"/>
          </a:p>
          <a:p>
            <a:pPr>
              <a:lnSpc>
                <a:spcPct val="80000"/>
              </a:lnSpc>
            </a:pPr>
            <a:r>
              <a:rPr lang="es-CO" sz="1200"/>
              <a:t>Aquellos cambios  que no aportan nada se quedan escondidos dentro de los genes de la población</a:t>
            </a:r>
            <a:r>
              <a:rPr lang="en-US" sz="1200"/>
              <a:t> (variación)</a:t>
            </a:r>
          </a:p>
          <a:p>
            <a:pPr>
              <a:lnSpc>
                <a:spcPct val="80000"/>
              </a:lnSpc>
            </a:pPr>
            <a:endParaRPr lang="es-CO" sz="1200"/>
          </a:p>
          <a:p>
            <a:pPr>
              <a:lnSpc>
                <a:spcPct val="80000"/>
              </a:lnSpc>
            </a:pPr>
            <a:r>
              <a:rPr lang="es-CO" sz="1200"/>
              <a:t>Pero a veces algunos son favorables en nuevos ambientes. Pero son raros los que son positivos  </a:t>
            </a:r>
          </a:p>
          <a:p>
            <a:pPr>
              <a:lnSpc>
                <a:spcPct val="80000"/>
              </a:lnSpc>
            </a:pPr>
            <a:endParaRPr lang="es-CO" sz="1200"/>
          </a:p>
          <a:p>
            <a:pPr>
              <a:lnSpc>
                <a:spcPct val="80000"/>
              </a:lnSpc>
            </a:pPr>
            <a:r>
              <a:rPr lang="es-CO" sz="1200"/>
              <a:t>Solo esos casos de cambios positivos para el ambiente de ese momento son escogidos </a:t>
            </a:r>
          </a:p>
          <a:p>
            <a:pPr>
              <a:lnSpc>
                <a:spcPct val="80000"/>
              </a:lnSpc>
            </a:pPr>
            <a:endParaRPr lang="en-US" sz="1200"/>
          </a:p>
        </p:txBody>
      </p:sp>
      <p:sp>
        <p:nvSpPr>
          <p:cNvPr id="33797" name="Text Box 4"/>
          <p:cNvSpPr txBox="1">
            <a:spLocks noChangeArrowheads="1"/>
          </p:cNvSpPr>
          <p:nvPr/>
        </p:nvSpPr>
        <p:spPr bwMode="auto">
          <a:xfrm>
            <a:off x="0" y="762000"/>
            <a:ext cx="1371600" cy="369332"/>
          </a:xfrm>
          <a:prstGeom prst="rect">
            <a:avLst/>
          </a:prstGeom>
          <a:noFill/>
          <a:ln w="9525">
            <a:noFill/>
            <a:miter lim="800000"/>
            <a:headEnd/>
            <a:tailEnd/>
          </a:ln>
        </p:spPr>
        <p:txBody>
          <a:bodyPr wrap="square">
            <a:spAutoFit/>
          </a:bodyPr>
          <a:lstStyle/>
          <a:p>
            <a:pPr>
              <a:spcBef>
                <a:spcPct val="50000"/>
              </a:spcBef>
            </a:pPr>
            <a:r>
              <a:rPr lang="es-ES" dirty="0">
                <a:latin typeface="Calibri" pitchFamily="34" charset="0"/>
              </a:rPr>
              <a:t>Célula</a:t>
            </a:r>
          </a:p>
        </p:txBody>
      </p:sp>
      <p:sp>
        <p:nvSpPr>
          <p:cNvPr id="33798" name="Text Box 7"/>
          <p:cNvSpPr txBox="1">
            <a:spLocks noChangeArrowheads="1"/>
          </p:cNvSpPr>
          <p:nvPr/>
        </p:nvSpPr>
        <p:spPr bwMode="auto">
          <a:xfrm>
            <a:off x="0" y="4953000"/>
            <a:ext cx="1371600" cy="641350"/>
          </a:xfrm>
          <a:prstGeom prst="rect">
            <a:avLst/>
          </a:prstGeom>
          <a:noFill/>
          <a:ln w="9525">
            <a:noFill/>
            <a:miter lim="800000"/>
            <a:headEnd/>
            <a:tailEnd/>
          </a:ln>
        </p:spPr>
        <p:txBody>
          <a:bodyPr>
            <a:spAutoFit/>
          </a:bodyPr>
          <a:lstStyle/>
          <a:p>
            <a:pPr>
              <a:spcBef>
                <a:spcPct val="50000"/>
              </a:spcBef>
            </a:pPr>
            <a:r>
              <a:rPr lang="es-ES" dirty="0">
                <a:latin typeface="Calibri" pitchFamily="34" charset="0"/>
              </a:rPr>
              <a:t>Código genético</a:t>
            </a:r>
          </a:p>
        </p:txBody>
      </p:sp>
      <p:pic>
        <p:nvPicPr>
          <p:cNvPr id="33799" name="Picture 9" descr="http://biology.clc.uc.edu/fankhauser/Labs/Cell_Biology/Cells_Lab/onion_stained_PA021960sm.JPG">
            <a:hlinkClick r:id="rId3"/>
          </p:cNvPr>
          <p:cNvPicPr>
            <a:picLocks noChangeAspect="1" noChangeArrowheads="1"/>
          </p:cNvPicPr>
          <p:nvPr/>
        </p:nvPicPr>
        <p:blipFill>
          <a:blip r:embed="rId4"/>
          <a:srcRect/>
          <a:stretch>
            <a:fillRect/>
          </a:stretch>
        </p:blipFill>
        <p:spPr bwMode="auto">
          <a:xfrm>
            <a:off x="0" y="1219200"/>
            <a:ext cx="1371600" cy="1397000"/>
          </a:xfrm>
          <a:prstGeom prst="rect">
            <a:avLst/>
          </a:prstGeom>
          <a:noFill/>
          <a:ln w="9525">
            <a:noFill/>
            <a:miter lim="800000"/>
            <a:headEnd/>
            <a:tailEnd/>
          </a:ln>
        </p:spPr>
      </p:pic>
      <p:pic>
        <p:nvPicPr>
          <p:cNvPr id="33800" name="Picture 11" descr="http://www.msu.edu/~lupalisa/webplans/biologyunits/Cells/onion.GIF"/>
          <p:cNvPicPr>
            <a:picLocks noChangeAspect="1" noChangeArrowheads="1"/>
          </p:cNvPicPr>
          <p:nvPr/>
        </p:nvPicPr>
        <p:blipFill>
          <a:blip r:embed="rId5"/>
          <a:srcRect/>
          <a:stretch>
            <a:fillRect/>
          </a:stretch>
        </p:blipFill>
        <p:spPr bwMode="auto">
          <a:xfrm>
            <a:off x="2286000" y="1524000"/>
            <a:ext cx="1333500" cy="1000125"/>
          </a:xfrm>
          <a:prstGeom prst="rect">
            <a:avLst/>
          </a:prstGeom>
          <a:noFill/>
          <a:ln w="9525">
            <a:noFill/>
            <a:miter lim="800000"/>
            <a:headEnd/>
            <a:tailEnd/>
          </a:ln>
        </p:spPr>
      </p:pic>
      <p:pic>
        <p:nvPicPr>
          <p:cNvPr id="33801" name="Picture 13" descr="http://www1.fccj.edu/dbyres/wpe5.jpg"/>
          <p:cNvPicPr>
            <a:picLocks noChangeAspect="1" noChangeArrowheads="1"/>
          </p:cNvPicPr>
          <p:nvPr/>
        </p:nvPicPr>
        <p:blipFill>
          <a:blip r:embed="rId6"/>
          <a:srcRect/>
          <a:stretch>
            <a:fillRect/>
          </a:stretch>
        </p:blipFill>
        <p:spPr bwMode="auto">
          <a:xfrm>
            <a:off x="1219200" y="2590800"/>
            <a:ext cx="1854200" cy="1236663"/>
          </a:xfrm>
          <a:prstGeom prst="rect">
            <a:avLst/>
          </a:prstGeom>
          <a:noFill/>
          <a:ln w="9525">
            <a:noFill/>
            <a:miter lim="800000"/>
            <a:headEnd/>
            <a:tailEnd/>
          </a:ln>
        </p:spPr>
      </p:pic>
      <p:sp>
        <p:nvSpPr>
          <p:cNvPr id="33802" name="Text Box 6"/>
          <p:cNvSpPr txBox="1">
            <a:spLocks noChangeArrowheads="1"/>
          </p:cNvSpPr>
          <p:nvPr/>
        </p:nvSpPr>
        <p:spPr bwMode="auto">
          <a:xfrm>
            <a:off x="0" y="3048000"/>
            <a:ext cx="1600200" cy="366713"/>
          </a:xfrm>
          <a:prstGeom prst="rect">
            <a:avLst/>
          </a:prstGeom>
          <a:noFill/>
          <a:ln w="9525">
            <a:noFill/>
            <a:miter lim="800000"/>
            <a:headEnd/>
            <a:tailEnd/>
          </a:ln>
        </p:spPr>
        <p:txBody>
          <a:bodyPr>
            <a:spAutoFit/>
          </a:bodyPr>
          <a:lstStyle/>
          <a:p>
            <a:pPr>
              <a:spcBef>
                <a:spcPct val="50000"/>
              </a:spcBef>
            </a:pPr>
            <a:r>
              <a:rPr lang="es-ES" dirty="0">
                <a:latin typeface="Calibri" pitchFamily="34" charset="0"/>
              </a:rPr>
              <a:t>Cromosoma</a:t>
            </a:r>
          </a:p>
        </p:txBody>
      </p:sp>
      <p:pic>
        <p:nvPicPr>
          <p:cNvPr id="33803" name="Picture 19" descr="http://tbn0.google.com/images?q=tbn:KEqeIOaysx3ixM:http://content.answers.com/main/content/wp/en-commons/thumb/c/cc/230px-DNA_Repair.jpg">
            <a:hlinkClick r:id="rId7"/>
          </p:cNvPr>
          <p:cNvPicPr>
            <a:picLocks noChangeAspect="1" noChangeArrowheads="1"/>
          </p:cNvPicPr>
          <p:nvPr/>
        </p:nvPicPr>
        <p:blipFill>
          <a:blip r:embed="rId8"/>
          <a:srcRect/>
          <a:stretch>
            <a:fillRect/>
          </a:stretch>
        </p:blipFill>
        <p:spPr bwMode="auto">
          <a:xfrm>
            <a:off x="3124200" y="2438400"/>
            <a:ext cx="1447800" cy="1849438"/>
          </a:xfrm>
          <a:prstGeom prst="rect">
            <a:avLst/>
          </a:prstGeom>
          <a:noFill/>
          <a:ln w="9525">
            <a:noFill/>
            <a:miter lim="800000"/>
            <a:headEnd/>
            <a:tailEnd/>
          </a:ln>
        </p:spPr>
      </p:pic>
      <p:sp>
        <p:nvSpPr>
          <p:cNvPr id="33804" name="Text Box 5"/>
          <p:cNvSpPr txBox="1">
            <a:spLocks noChangeArrowheads="1"/>
          </p:cNvSpPr>
          <p:nvPr/>
        </p:nvSpPr>
        <p:spPr bwMode="auto">
          <a:xfrm>
            <a:off x="2590800" y="1447800"/>
            <a:ext cx="914400" cy="366713"/>
          </a:xfrm>
          <a:prstGeom prst="rect">
            <a:avLst/>
          </a:prstGeom>
          <a:noFill/>
          <a:ln w="9525">
            <a:noFill/>
            <a:miter lim="800000"/>
            <a:headEnd/>
            <a:tailEnd/>
          </a:ln>
        </p:spPr>
        <p:txBody>
          <a:bodyPr>
            <a:spAutoFit/>
          </a:bodyPr>
          <a:lstStyle/>
          <a:p>
            <a:pPr>
              <a:spcBef>
                <a:spcPct val="50000"/>
              </a:spcBef>
            </a:pPr>
            <a:r>
              <a:rPr lang="es-ES" dirty="0">
                <a:latin typeface="Calibri" pitchFamily="34" charset="0"/>
              </a:rPr>
              <a:t>Núcleo</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endParaRPr lang="es-ES"/>
          </a:p>
        </p:txBody>
      </p:sp>
      <p:sp>
        <p:nvSpPr>
          <p:cNvPr id="82947" name="Rectangle 3"/>
          <p:cNvSpPr>
            <a:spLocks noGrp="1" noChangeArrowheads="1"/>
          </p:cNvSpPr>
          <p:nvPr>
            <p:ph type="body" idx="1"/>
          </p:nvPr>
        </p:nvSpPr>
        <p:spPr/>
        <p:txBody>
          <a:bodyPr/>
          <a:lstStyle/>
          <a:p>
            <a:pPr algn="ctr">
              <a:buFontTx/>
              <a:buNone/>
            </a:pPr>
            <a:endParaRPr lang="es-CO" sz="7200" b="1"/>
          </a:p>
          <a:p>
            <a:pPr algn="ctr">
              <a:buFontTx/>
              <a:buNone/>
            </a:pPr>
            <a:r>
              <a:rPr lang="es-CO" sz="7200" b="1">
                <a:solidFill>
                  <a:srgbClr val="CC3300"/>
                </a:solidFill>
              </a:rPr>
              <a:t>Algunos ejemplos de adaptación</a:t>
            </a:r>
            <a:endParaRPr lang="en-US" sz="7200" b="1">
              <a:solidFill>
                <a:srgbClr val="CC33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idx="4294967295"/>
          </p:nvPr>
        </p:nvSpPr>
        <p:spPr>
          <a:xfrm>
            <a:off x="0" y="0"/>
            <a:ext cx="3352800" cy="1143000"/>
          </a:xfrm>
        </p:spPr>
        <p:txBody>
          <a:bodyPr/>
          <a:lstStyle/>
          <a:p>
            <a:r>
              <a:rPr lang="en-US" dirty="0"/>
              <a:t/>
            </a:r>
            <a:br>
              <a:rPr lang="en-US" dirty="0"/>
            </a:br>
            <a:r>
              <a:rPr lang="es-CO" dirty="0"/>
              <a:t>Los Pinzones de Darwin</a:t>
            </a:r>
            <a:br>
              <a:rPr lang="es-CO" dirty="0"/>
            </a:br>
            <a:endParaRPr lang="en-US" dirty="0"/>
          </a:p>
        </p:txBody>
      </p:sp>
      <p:sp>
        <p:nvSpPr>
          <p:cNvPr id="34819" name="2 Marcador de contenido"/>
          <p:cNvSpPr>
            <a:spLocks noGrp="1"/>
          </p:cNvSpPr>
          <p:nvPr>
            <p:ph idx="4294967295"/>
          </p:nvPr>
        </p:nvSpPr>
        <p:spPr/>
        <p:txBody>
          <a:bodyPr/>
          <a:lstStyle/>
          <a:p>
            <a:endParaRPr lang="es-ES"/>
          </a:p>
        </p:txBody>
      </p:sp>
      <p:pic>
        <p:nvPicPr>
          <p:cNvPr id="34820" name="Picture 2" descr="http://www.d113.lake.k12.il.us/hphs/curriculum/senese/docs/images/mk_darwin_finches.jpg"/>
          <p:cNvPicPr>
            <a:picLocks noChangeAspect="1" noChangeArrowheads="1"/>
          </p:cNvPicPr>
          <p:nvPr/>
        </p:nvPicPr>
        <p:blipFill>
          <a:blip r:embed="rId2"/>
          <a:srcRect/>
          <a:stretch>
            <a:fillRect/>
          </a:stretch>
        </p:blipFill>
        <p:spPr bwMode="auto">
          <a:xfrm>
            <a:off x="0" y="1143000"/>
            <a:ext cx="3467100" cy="4114800"/>
          </a:xfrm>
          <a:prstGeom prst="rect">
            <a:avLst/>
          </a:prstGeom>
          <a:noFill/>
          <a:ln w="9525">
            <a:noFill/>
            <a:miter lim="800000"/>
            <a:headEnd/>
            <a:tailEnd/>
          </a:ln>
        </p:spPr>
      </p:pic>
      <p:pic>
        <p:nvPicPr>
          <p:cNvPr id="34821" name="Picture 4" descr="http://users.rcn.com/jkimball.ma.ultranet/BiologyPages/F/Finches.jpg"/>
          <p:cNvPicPr>
            <a:picLocks noChangeAspect="1" noChangeArrowheads="1"/>
          </p:cNvPicPr>
          <p:nvPr/>
        </p:nvPicPr>
        <p:blipFill>
          <a:blip r:embed="rId3"/>
          <a:srcRect/>
          <a:stretch>
            <a:fillRect/>
          </a:stretch>
        </p:blipFill>
        <p:spPr bwMode="auto">
          <a:xfrm>
            <a:off x="3505200" y="0"/>
            <a:ext cx="3152775" cy="3486150"/>
          </a:xfrm>
          <a:prstGeom prst="rect">
            <a:avLst/>
          </a:prstGeom>
          <a:noFill/>
          <a:ln w="9525">
            <a:noFill/>
            <a:miter lim="800000"/>
            <a:headEnd/>
            <a:tailEnd/>
          </a:ln>
        </p:spPr>
      </p:pic>
      <p:pic>
        <p:nvPicPr>
          <p:cNvPr id="34822" name="Picture 6" descr="http://www.intelligentdesignnetwork.org/images/Finches.jpg"/>
          <p:cNvPicPr>
            <a:picLocks noChangeAspect="1" noChangeArrowheads="1"/>
          </p:cNvPicPr>
          <p:nvPr/>
        </p:nvPicPr>
        <p:blipFill>
          <a:blip r:embed="rId4"/>
          <a:srcRect/>
          <a:stretch>
            <a:fillRect/>
          </a:stretch>
        </p:blipFill>
        <p:spPr bwMode="auto">
          <a:xfrm>
            <a:off x="3657600" y="3505200"/>
            <a:ext cx="2947988" cy="2914650"/>
          </a:xfrm>
          <a:prstGeom prst="rect">
            <a:avLst/>
          </a:prstGeom>
          <a:noFill/>
          <a:ln w="9525">
            <a:noFill/>
            <a:miter lim="800000"/>
            <a:headEnd/>
            <a:tailEnd/>
          </a:ln>
        </p:spPr>
      </p:pic>
      <p:sp>
        <p:nvSpPr>
          <p:cNvPr id="34823" name="6 CuadroTexto"/>
          <p:cNvSpPr txBox="1">
            <a:spLocks noChangeArrowheads="1"/>
          </p:cNvSpPr>
          <p:nvPr/>
        </p:nvSpPr>
        <p:spPr bwMode="auto">
          <a:xfrm>
            <a:off x="6858000" y="1219200"/>
            <a:ext cx="1981200" cy="4247317"/>
          </a:xfrm>
          <a:prstGeom prst="rect">
            <a:avLst/>
          </a:prstGeom>
          <a:noFill/>
          <a:ln w="9525">
            <a:noFill/>
            <a:miter lim="800000"/>
            <a:headEnd/>
            <a:tailEnd/>
          </a:ln>
        </p:spPr>
        <p:txBody>
          <a:bodyPr>
            <a:spAutoFit/>
          </a:bodyPr>
          <a:lstStyle/>
          <a:p>
            <a:r>
              <a:rPr lang="en-US" dirty="0">
                <a:latin typeface="Calibri" pitchFamily="34" charset="0"/>
              </a:rPr>
              <a:t>Darwin's finches. The finches numbered 1–7 are ground finches. </a:t>
            </a:r>
          </a:p>
          <a:p>
            <a:r>
              <a:rPr lang="en-US" dirty="0">
                <a:latin typeface="Calibri" pitchFamily="34" charset="0"/>
              </a:rPr>
              <a:t>They seek their food on the ground or in low shrubs. </a:t>
            </a:r>
          </a:p>
          <a:p>
            <a:endParaRPr lang="en-US" dirty="0">
              <a:latin typeface="Calibri" pitchFamily="34" charset="0"/>
            </a:endParaRPr>
          </a:p>
          <a:p>
            <a:r>
              <a:rPr lang="en-US" dirty="0">
                <a:latin typeface="Calibri" pitchFamily="34" charset="0"/>
              </a:rPr>
              <a:t>Those numbered 8–13 are tree finches. They live primarily on insects.</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idx="4294967295"/>
          </p:nvPr>
        </p:nvSpPr>
        <p:spPr/>
        <p:txBody>
          <a:bodyPr/>
          <a:lstStyle/>
          <a:p>
            <a:r>
              <a:rPr lang="es-CO"/>
              <a:t>La mano alada del murcielago</a:t>
            </a:r>
            <a:endParaRPr lang="en-US"/>
          </a:p>
        </p:txBody>
      </p:sp>
      <p:pic>
        <p:nvPicPr>
          <p:cNvPr id="35843" name="Picture 2" descr="http://www.answersingenesis.org/assets/images/articles/ee/v2/forelimbs-bone-structure.jpg"/>
          <p:cNvPicPr>
            <a:picLocks noChangeAspect="1" noChangeArrowheads="1"/>
          </p:cNvPicPr>
          <p:nvPr/>
        </p:nvPicPr>
        <p:blipFill>
          <a:blip r:embed="rId2"/>
          <a:srcRect/>
          <a:stretch>
            <a:fillRect/>
          </a:stretch>
        </p:blipFill>
        <p:spPr bwMode="auto">
          <a:xfrm>
            <a:off x="304800" y="1295400"/>
            <a:ext cx="8382000" cy="4638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idx="4294967295"/>
          </p:nvPr>
        </p:nvSpPr>
        <p:spPr>
          <a:xfrm>
            <a:off x="4267200" y="274638"/>
            <a:ext cx="4419600" cy="1143000"/>
          </a:xfrm>
        </p:spPr>
        <p:txBody>
          <a:bodyPr/>
          <a:lstStyle/>
          <a:p>
            <a:r>
              <a:rPr lang="en-US"/>
              <a:t>Del caballo que?</a:t>
            </a:r>
          </a:p>
        </p:txBody>
      </p:sp>
      <p:sp>
        <p:nvSpPr>
          <p:cNvPr id="36867" name="2 Marcador de contenido"/>
          <p:cNvSpPr>
            <a:spLocks noGrp="1"/>
          </p:cNvSpPr>
          <p:nvPr>
            <p:ph idx="4294967295"/>
          </p:nvPr>
        </p:nvSpPr>
        <p:spPr>
          <a:xfrm>
            <a:off x="4267200" y="5684838"/>
            <a:ext cx="4876800" cy="1173162"/>
          </a:xfrm>
        </p:spPr>
        <p:txBody>
          <a:bodyPr/>
          <a:lstStyle/>
          <a:p>
            <a:pPr>
              <a:buFontTx/>
              <a:buNone/>
            </a:pPr>
            <a:r>
              <a:rPr lang="en-US"/>
              <a:t>Las </a:t>
            </a:r>
            <a:r>
              <a:rPr lang="es-CO"/>
              <a:t>patas</a:t>
            </a:r>
            <a:r>
              <a:rPr lang="en-US"/>
              <a:t> </a:t>
            </a:r>
            <a:r>
              <a:rPr lang="es-CO"/>
              <a:t>rápidas</a:t>
            </a:r>
            <a:r>
              <a:rPr lang="en-US"/>
              <a:t> de los </a:t>
            </a:r>
            <a:r>
              <a:rPr lang="es-CO"/>
              <a:t>caballos y las cebras</a:t>
            </a:r>
          </a:p>
        </p:txBody>
      </p:sp>
      <p:pic>
        <p:nvPicPr>
          <p:cNvPr id="36868" name="Picture 2" descr="Horse Evolution Sequence"/>
          <p:cNvPicPr>
            <a:picLocks noChangeAspect="1" noChangeArrowheads="1"/>
          </p:cNvPicPr>
          <p:nvPr/>
        </p:nvPicPr>
        <p:blipFill>
          <a:blip r:embed="rId2"/>
          <a:srcRect/>
          <a:stretch>
            <a:fillRect/>
          </a:stretch>
        </p:blipFill>
        <p:spPr bwMode="auto">
          <a:xfrm>
            <a:off x="228600" y="0"/>
            <a:ext cx="3865563" cy="6553200"/>
          </a:xfrm>
          <a:prstGeom prst="rect">
            <a:avLst/>
          </a:prstGeom>
          <a:noFill/>
          <a:ln w="9525">
            <a:noFill/>
            <a:miter lim="800000"/>
            <a:headEnd/>
            <a:tailEnd/>
          </a:ln>
        </p:spPr>
      </p:pic>
      <p:pic>
        <p:nvPicPr>
          <p:cNvPr id="36871" name="Picture 7" descr="manada de cebras"/>
          <p:cNvPicPr>
            <a:picLocks noChangeAspect="1" noChangeArrowheads="1"/>
          </p:cNvPicPr>
          <p:nvPr/>
        </p:nvPicPr>
        <p:blipFill>
          <a:blip r:embed="rId3"/>
          <a:srcRect/>
          <a:stretch>
            <a:fillRect/>
          </a:stretch>
        </p:blipFill>
        <p:spPr bwMode="auto">
          <a:xfrm>
            <a:off x="4267200" y="1295400"/>
            <a:ext cx="3332163" cy="1990725"/>
          </a:xfrm>
          <a:prstGeom prst="rect">
            <a:avLst/>
          </a:prstGeom>
          <a:noFill/>
        </p:spPr>
      </p:pic>
      <p:pic>
        <p:nvPicPr>
          <p:cNvPr id="36873" name="Picture 9" descr="leonazebra6wd"/>
          <p:cNvPicPr>
            <a:picLocks noChangeAspect="1" noChangeArrowheads="1"/>
          </p:cNvPicPr>
          <p:nvPr/>
        </p:nvPicPr>
        <p:blipFill>
          <a:blip r:embed="rId4"/>
          <a:srcRect/>
          <a:stretch>
            <a:fillRect/>
          </a:stretch>
        </p:blipFill>
        <p:spPr bwMode="auto">
          <a:xfrm>
            <a:off x="4191000" y="3352800"/>
            <a:ext cx="3048000" cy="203517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r>
              <a:rPr lang="es-CO"/>
              <a:t>Que es una adaptación?</a:t>
            </a:r>
          </a:p>
        </p:txBody>
      </p:sp>
      <p:sp>
        <p:nvSpPr>
          <p:cNvPr id="6147" name="Rectangle 3"/>
          <p:cNvSpPr>
            <a:spLocks noGrp="1" noChangeArrowheads="1"/>
          </p:cNvSpPr>
          <p:nvPr>
            <p:ph type="body" idx="4294967295"/>
          </p:nvPr>
        </p:nvSpPr>
        <p:spPr/>
        <p:txBody>
          <a:bodyPr/>
          <a:lstStyle/>
          <a:p>
            <a:r>
              <a:rPr lang="es-CO" b="1" dirty="0"/>
              <a:t>Una adaptación es:</a:t>
            </a:r>
          </a:p>
          <a:p>
            <a:pPr lvl="1">
              <a:buFontTx/>
              <a:buNone/>
            </a:pPr>
            <a:endParaRPr lang="es-CO" b="1" dirty="0">
              <a:latin typeface="Berlin Sans FB" pitchFamily="34" charset="0"/>
            </a:endParaRPr>
          </a:p>
          <a:p>
            <a:pPr lvl="1">
              <a:buFontTx/>
              <a:buNone/>
            </a:pPr>
            <a:r>
              <a:rPr lang="es-CO" b="1" dirty="0"/>
              <a:t>Sufrir o tener cambios en el cuerpo</a:t>
            </a:r>
            <a:r>
              <a:rPr lang="es-CO" b="1" dirty="0" smtClean="0"/>
              <a:t>, en la fisiología </a:t>
            </a:r>
            <a:r>
              <a:rPr lang="es-CO" b="1" dirty="0"/>
              <a:t>o en el comportamiento que le permita hacer un uso mas eficiente de un recurso del ambiente, posibilitándole sobrevivir mejor o dejar mayor descendencia.</a:t>
            </a:r>
            <a:endParaRPr lang="en-US" b="1" dirty="0"/>
          </a:p>
          <a:p>
            <a:pPr>
              <a:buFontTx/>
              <a:buNone/>
            </a:pPr>
            <a:endParaRPr lang="en-US" sz="20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idx="4294967295"/>
          </p:nvPr>
        </p:nvSpPr>
        <p:spPr/>
        <p:txBody>
          <a:bodyPr/>
          <a:lstStyle/>
          <a:p>
            <a:r>
              <a:rPr lang="es-CO"/>
              <a:t>La polla de agua</a:t>
            </a:r>
          </a:p>
        </p:txBody>
      </p:sp>
      <p:pic>
        <p:nvPicPr>
          <p:cNvPr id="37891" name="Picture 2" descr="http://centros3.pntic.mec.es/cp.clarin1/images/Polla-de-agua.jpg"/>
          <p:cNvPicPr>
            <a:picLocks noChangeAspect="1" noChangeArrowheads="1"/>
          </p:cNvPicPr>
          <p:nvPr/>
        </p:nvPicPr>
        <p:blipFill>
          <a:blip r:embed="rId2"/>
          <a:srcRect/>
          <a:stretch>
            <a:fillRect/>
          </a:stretch>
        </p:blipFill>
        <p:spPr bwMode="auto">
          <a:xfrm>
            <a:off x="0" y="1447800"/>
            <a:ext cx="4000500" cy="1581150"/>
          </a:xfrm>
          <a:prstGeom prst="rect">
            <a:avLst/>
          </a:prstGeom>
          <a:noFill/>
          <a:ln w="9525">
            <a:noFill/>
            <a:miter lim="800000"/>
            <a:headEnd/>
            <a:tailEnd/>
          </a:ln>
        </p:spPr>
      </p:pic>
      <p:pic>
        <p:nvPicPr>
          <p:cNvPr id="37892" name="Picture 4" descr="http://images.encarta.msn.com/xrefmedia/sharemed/targets/images/pho/t025/T025014A.jsm"/>
          <p:cNvPicPr>
            <a:picLocks noChangeAspect="1" noChangeArrowheads="1"/>
          </p:cNvPicPr>
          <p:nvPr/>
        </p:nvPicPr>
        <p:blipFill>
          <a:blip r:embed="rId3"/>
          <a:srcRect/>
          <a:stretch>
            <a:fillRect/>
          </a:stretch>
        </p:blipFill>
        <p:spPr bwMode="auto">
          <a:xfrm>
            <a:off x="0" y="3048000"/>
            <a:ext cx="1828800" cy="1828800"/>
          </a:xfrm>
          <a:prstGeom prst="rect">
            <a:avLst/>
          </a:prstGeom>
          <a:noFill/>
          <a:ln w="9525">
            <a:noFill/>
            <a:miter lim="800000"/>
            <a:headEnd/>
            <a:tailEnd/>
          </a:ln>
        </p:spPr>
      </p:pic>
      <p:pic>
        <p:nvPicPr>
          <p:cNvPr id="37893" name="Picture 6" descr="http://www.kingsnake.com/westindian/gallinulachloropuscerceris1.JPG"/>
          <p:cNvPicPr>
            <a:picLocks noChangeAspect="1" noChangeArrowheads="1"/>
          </p:cNvPicPr>
          <p:nvPr/>
        </p:nvPicPr>
        <p:blipFill>
          <a:blip r:embed="rId4"/>
          <a:srcRect/>
          <a:stretch>
            <a:fillRect/>
          </a:stretch>
        </p:blipFill>
        <p:spPr bwMode="auto">
          <a:xfrm>
            <a:off x="1828800" y="3657600"/>
            <a:ext cx="3359150" cy="2239963"/>
          </a:xfrm>
          <a:prstGeom prst="rect">
            <a:avLst/>
          </a:prstGeom>
          <a:noFill/>
          <a:ln w="9525">
            <a:noFill/>
            <a:miter lim="800000"/>
            <a:headEnd/>
            <a:tailEnd/>
          </a:ln>
        </p:spPr>
      </p:pic>
      <p:pic>
        <p:nvPicPr>
          <p:cNvPr id="37894" name="Picture 8" descr="http://www.kingsnake.com/westindian/gallinulachloropuscerceris2.JPG"/>
          <p:cNvPicPr>
            <a:picLocks noChangeAspect="1" noChangeArrowheads="1"/>
          </p:cNvPicPr>
          <p:nvPr/>
        </p:nvPicPr>
        <p:blipFill>
          <a:blip r:embed="rId5"/>
          <a:srcRect/>
          <a:stretch>
            <a:fillRect/>
          </a:stretch>
        </p:blipFill>
        <p:spPr bwMode="auto">
          <a:xfrm>
            <a:off x="4800600" y="1371600"/>
            <a:ext cx="3665538" cy="2444750"/>
          </a:xfrm>
          <a:prstGeom prst="rect">
            <a:avLst/>
          </a:prstGeom>
          <a:noFill/>
          <a:ln w="9525">
            <a:noFill/>
            <a:miter lim="800000"/>
            <a:headEnd/>
            <a:tailEnd/>
          </a:ln>
        </p:spPr>
      </p:pic>
      <p:sp>
        <p:nvSpPr>
          <p:cNvPr id="37895" name="7 CuadroTexto"/>
          <p:cNvSpPr txBox="1">
            <a:spLocks noChangeArrowheads="1"/>
          </p:cNvSpPr>
          <p:nvPr/>
        </p:nvSpPr>
        <p:spPr bwMode="auto">
          <a:xfrm>
            <a:off x="6019800" y="3962400"/>
            <a:ext cx="1676400" cy="646113"/>
          </a:xfrm>
          <a:prstGeom prst="rect">
            <a:avLst/>
          </a:prstGeom>
          <a:noFill/>
          <a:ln w="9525">
            <a:noFill/>
            <a:miter lim="800000"/>
            <a:headEnd/>
            <a:tailEnd/>
          </a:ln>
        </p:spPr>
        <p:txBody>
          <a:bodyPr>
            <a:spAutoFit/>
          </a:bodyPr>
          <a:lstStyle/>
          <a:p>
            <a:r>
              <a:rPr lang="es-CO"/>
              <a:t>Con patas de otra talla</a:t>
            </a:r>
          </a:p>
        </p:txBody>
      </p:sp>
      <p:pic>
        <p:nvPicPr>
          <p:cNvPr id="37896" name="Picture 10" descr="http://tbn0.google.com/images?q=tbn:BXYtn5CJOOCBgM:http://www.kingsnake.com/westindian/gallinulachloropuscerceris2.JPG">
            <a:hlinkClick r:id="rId6"/>
          </p:cNvPr>
          <p:cNvPicPr>
            <a:picLocks noChangeAspect="1" noChangeArrowheads="1"/>
          </p:cNvPicPr>
          <p:nvPr/>
        </p:nvPicPr>
        <p:blipFill>
          <a:blip r:embed="rId7"/>
          <a:srcRect/>
          <a:stretch>
            <a:fillRect/>
          </a:stretch>
        </p:blipFill>
        <p:spPr bwMode="auto">
          <a:xfrm>
            <a:off x="5410200" y="4833938"/>
            <a:ext cx="2895600" cy="2024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idx="4294967295"/>
          </p:nvPr>
        </p:nvSpPr>
        <p:spPr>
          <a:xfrm>
            <a:off x="4648200" y="274638"/>
            <a:ext cx="4038600" cy="1143000"/>
          </a:xfrm>
        </p:spPr>
        <p:txBody>
          <a:bodyPr/>
          <a:lstStyle/>
          <a:p>
            <a:r>
              <a:rPr lang="es-CO"/>
              <a:t>Y la iguana tomaba café</a:t>
            </a:r>
          </a:p>
        </p:txBody>
      </p:sp>
      <p:pic>
        <p:nvPicPr>
          <p:cNvPr id="38915" name="Picture 2" descr="http://www.rgdaniel.com/galapagos/images/0934x-marine-iguana.jpg"/>
          <p:cNvPicPr>
            <a:picLocks noChangeAspect="1" noChangeArrowheads="1"/>
          </p:cNvPicPr>
          <p:nvPr/>
        </p:nvPicPr>
        <p:blipFill>
          <a:blip r:embed="rId2"/>
          <a:srcRect/>
          <a:stretch>
            <a:fillRect/>
          </a:stretch>
        </p:blipFill>
        <p:spPr bwMode="auto">
          <a:xfrm>
            <a:off x="0" y="304800"/>
            <a:ext cx="4543425" cy="3409950"/>
          </a:xfrm>
          <a:prstGeom prst="rect">
            <a:avLst/>
          </a:prstGeom>
          <a:noFill/>
          <a:ln w="9525">
            <a:noFill/>
            <a:miter lim="800000"/>
            <a:headEnd/>
            <a:tailEnd/>
          </a:ln>
        </p:spPr>
      </p:pic>
      <p:pic>
        <p:nvPicPr>
          <p:cNvPr id="38916" name="Picture 4" descr="Iguanas are very common on Bonaire..."/>
          <p:cNvPicPr>
            <a:picLocks noChangeAspect="1" noChangeArrowheads="1"/>
          </p:cNvPicPr>
          <p:nvPr/>
        </p:nvPicPr>
        <p:blipFill>
          <a:blip r:embed="rId3"/>
          <a:srcRect/>
          <a:stretch>
            <a:fillRect/>
          </a:stretch>
        </p:blipFill>
        <p:spPr bwMode="auto">
          <a:xfrm>
            <a:off x="4719638" y="2590800"/>
            <a:ext cx="4424362" cy="3314700"/>
          </a:xfrm>
          <a:prstGeom prst="rect">
            <a:avLst/>
          </a:prstGeom>
          <a:noFill/>
          <a:ln w="9525">
            <a:noFill/>
            <a:miter lim="800000"/>
            <a:headEnd/>
            <a:tailEnd/>
          </a:ln>
        </p:spPr>
      </p:pic>
      <p:pic>
        <p:nvPicPr>
          <p:cNvPr id="38917" name="Picture 6" descr="http://the.honoluluadvertiser.com/dailypix/2005/May/23/il07f_b.jpg"/>
          <p:cNvPicPr>
            <a:picLocks noChangeAspect="1" noChangeArrowheads="1"/>
          </p:cNvPicPr>
          <p:nvPr/>
        </p:nvPicPr>
        <p:blipFill>
          <a:blip r:embed="rId4"/>
          <a:srcRect/>
          <a:stretch>
            <a:fillRect/>
          </a:stretch>
        </p:blipFill>
        <p:spPr bwMode="auto">
          <a:xfrm>
            <a:off x="0" y="3810000"/>
            <a:ext cx="2997200" cy="2247900"/>
          </a:xfrm>
          <a:prstGeom prst="rect">
            <a:avLst/>
          </a:prstGeom>
          <a:noFill/>
          <a:ln w="9525">
            <a:noFill/>
            <a:miter lim="800000"/>
            <a:headEnd/>
            <a:tailEnd/>
          </a:ln>
        </p:spPr>
      </p:pic>
      <p:sp>
        <p:nvSpPr>
          <p:cNvPr id="38918" name="6 CuadroTexto"/>
          <p:cNvSpPr txBox="1">
            <a:spLocks noChangeArrowheads="1"/>
          </p:cNvSpPr>
          <p:nvPr/>
        </p:nvSpPr>
        <p:spPr bwMode="auto">
          <a:xfrm>
            <a:off x="2971800" y="3810000"/>
            <a:ext cx="1524000" cy="1190625"/>
          </a:xfrm>
          <a:prstGeom prst="rect">
            <a:avLst/>
          </a:prstGeom>
          <a:noFill/>
          <a:ln w="9525">
            <a:noFill/>
            <a:miter lim="800000"/>
            <a:headEnd/>
            <a:tailEnd/>
          </a:ln>
        </p:spPr>
        <p:txBody>
          <a:bodyPr>
            <a:spAutoFit/>
          </a:bodyPr>
          <a:lstStyle/>
          <a:p>
            <a:r>
              <a:rPr lang="es-CO"/>
              <a:t>Iguanas buceadoras de Galápagos</a:t>
            </a:r>
          </a:p>
        </p:txBody>
      </p:sp>
      <p:sp>
        <p:nvSpPr>
          <p:cNvPr id="38919" name="7 CuadroTexto"/>
          <p:cNvSpPr txBox="1">
            <a:spLocks noChangeArrowheads="1"/>
          </p:cNvSpPr>
          <p:nvPr/>
        </p:nvSpPr>
        <p:spPr bwMode="auto">
          <a:xfrm>
            <a:off x="4800600" y="6019800"/>
            <a:ext cx="3657600" cy="369888"/>
          </a:xfrm>
          <a:prstGeom prst="rect">
            <a:avLst/>
          </a:prstGeom>
          <a:noFill/>
          <a:ln w="9525">
            <a:noFill/>
            <a:miter lim="800000"/>
            <a:headEnd/>
            <a:tailEnd/>
          </a:ln>
        </p:spPr>
        <p:txBody>
          <a:bodyPr>
            <a:spAutoFit/>
          </a:bodyPr>
          <a:lstStyle/>
          <a:p>
            <a:r>
              <a:rPr lang="es-CO"/>
              <a:t>Iguanas terrestres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idx="4294967295"/>
          </p:nvPr>
        </p:nvSpPr>
        <p:spPr>
          <a:xfrm>
            <a:off x="0" y="304800"/>
            <a:ext cx="2133600" cy="4906963"/>
          </a:xfrm>
        </p:spPr>
        <p:txBody>
          <a:bodyPr/>
          <a:lstStyle/>
          <a:p>
            <a:r>
              <a:rPr lang="es-CO" sz="3600"/>
              <a:t>Cuestión de cuernos</a:t>
            </a:r>
          </a:p>
        </p:txBody>
      </p:sp>
      <p:pic>
        <p:nvPicPr>
          <p:cNvPr id="39939" name="Picture 2" descr="http://www.lib.ncsu.edu/exhibits/westwood/Images/Coleoptera1.jpg"/>
          <p:cNvPicPr>
            <a:picLocks noChangeAspect="1" noChangeArrowheads="1"/>
          </p:cNvPicPr>
          <p:nvPr/>
        </p:nvPicPr>
        <p:blipFill>
          <a:blip r:embed="rId2"/>
          <a:srcRect/>
          <a:stretch>
            <a:fillRect/>
          </a:stretch>
        </p:blipFill>
        <p:spPr bwMode="auto">
          <a:xfrm>
            <a:off x="1981200" y="0"/>
            <a:ext cx="3654425" cy="5291138"/>
          </a:xfrm>
          <a:prstGeom prst="rect">
            <a:avLst/>
          </a:prstGeom>
          <a:noFill/>
          <a:ln w="9525">
            <a:noFill/>
            <a:miter lim="800000"/>
            <a:headEnd/>
            <a:tailEnd/>
          </a:ln>
        </p:spPr>
      </p:pic>
      <p:pic>
        <p:nvPicPr>
          <p:cNvPr id="39940" name="Picture 4" descr="A commonly seen insect islandwide"/>
          <p:cNvPicPr>
            <a:picLocks noChangeAspect="1" noChangeArrowheads="1"/>
          </p:cNvPicPr>
          <p:nvPr/>
        </p:nvPicPr>
        <p:blipFill>
          <a:blip r:embed="rId3"/>
          <a:srcRect/>
          <a:stretch>
            <a:fillRect/>
          </a:stretch>
        </p:blipFill>
        <p:spPr bwMode="auto">
          <a:xfrm>
            <a:off x="5791200" y="3048000"/>
            <a:ext cx="2819400" cy="2198688"/>
          </a:xfrm>
          <a:prstGeom prst="rect">
            <a:avLst/>
          </a:prstGeom>
          <a:noFill/>
          <a:ln w="9525">
            <a:noFill/>
            <a:miter lim="800000"/>
            <a:headEnd/>
            <a:tailEnd/>
          </a:ln>
        </p:spPr>
      </p:pic>
      <p:pic>
        <p:nvPicPr>
          <p:cNvPr id="39941" name="Picture 6" descr="http://www.nature.com/hdy/journal/v97/n3/thumbs/6800871f1th.jpg"/>
          <p:cNvPicPr>
            <a:picLocks noChangeAspect="1" noChangeArrowheads="1"/>
          </p:cNvPicPr>
          <p:nvPr/>
        </p:nvPicPr>
        <p:blipFill>
          <a:blip r:embed="rId4"/>
          <a:srcRect/>
          <a:stretch>
            <a:fillRect/>
          </a:stretch>
        </p:blipFill>
        <p:spPr bwMode="auto">
          <a:xfrm>
            <a:off x="5638800" y="0"/>
            <a:ext cx="2784475" cy="3048000"/>
          </a:xfrm>
          <a:prstGeom prst="rect">
            <a:avLst/>
          </a:prstGeom>
          <a:noFill/>
          <a:ln w="9525">
            <a:noFill/>
            <a:miter lim="800000"/>
            <a:headEnd/>
            <a:tailEnd/>
          </a:ln>
        </p:spPr>
      </p:pic>
      <p:sp>
        <p:nvSpPr>
          <p:cNvPr id="39942" name="6 CuadroTexto"/>
          <p:cNvSpPr txBox="1">
            <a:spLocks noChangeArrowheads="1"/>
          </p:cNvSpPr>
          <p:nvPr/>
        </p:nvSpPr>
        <p:spPr bwMode="auto">
          <a:xfrm>
            <a:off x="0" y="5334000"/>
            <a:ext cx="9144000" cy="1200150"/>
          </a:xfrm>
          <a:prstGeom prst="rect">
            <a:avLst/>
          </a:prstGeom>
          <a:noFill/>
          <a:ln w="9525">
            <a:noFill/>
            <a:miter lim="800000"/>
            <a:headEnd/>
            <a:tailEnd/>
          </a:ln>
        </p:spPr>
        <p:txBody>
          <a:bodyPr>
            <a:spAutoFit/>
          </a:bodyPr>
          <a:lstStyle/>
          <a:p>
            <a:r>
              <a:rPr lang="en-US" sz="1200"/>
              <a:t>Regardless of the exact size, shape, or location of horn growth, all horned beetles studied thus far have been found to use their horns as weapons in male–male combat over access to mating opportunities (</a:t>
            </a:r>
            <a:r>
              <a:rPr lang="en-US" sz="1200">
                <a:hlinkClick r:id="rId5" action="ppaction://hlinkfile"/>
              </a:rPr>
              <a:t>Eberhard, 1978</a:t>
            </a:r>
            <a:r>
              <a:rPr lang="en-US" sz="1200"/>
              <a:t>; </a:t>
            </a:r>
            <a:r>
              <a:rPr lang="en-US" sz="1200">
                <a:hlinkClick r:id="rId6" action="ppaction://hlinkfile"/>
              </a:rPr>
              <a:t>Siva-Jothy, 1987</a:t>
            </a:r>
            <a:r>
              <a:rPr lang="en-US" sz="1200"/>
              <a:t>; </a:t>
            </a:r>
            <a:r>
              <a:rPr lang="en-US" sz="1200">
                <a:hlinkClick r:id="rId7" action="ppaction://hlinkfile"/>
              </a:rPr>
              <a:t>Cook, 1990</a:t>
            </a:r>
            <a:r>
              <a:rPr lang="en-US" sz="1200"/>
              <a:t>; </a:t>
            </a:r>
            <a:r>
              <a:rPr lang="en-US" sz="1200">
                <a:hlinkClick r:id="rId8" action="ppaction://hlinkfile"/>
              </a:rPr>
              <a:t>Emlen, 1997</a:t>
            </a:r>
            <a:r>
              <a:rPr lang="en-US" sz="1200"/>
              <a:t>; </a:t>
            </a:r>
            <a:r>
              <a:rPr lang="en-US" sz="1200">
                <a:hlinkClick r:id="rId9" action="ppaction://hlinkfile"/>
              </a:rPr>
              <a:t>Eberhard </a:t>
            </a:r>
            <a:r>
              <a:rPr lang="en-US" sz="1200" i="1">
                <a:hlinkClick r:id="rId10" action="ppaction://hlinkfile"/>
              </a:rPr>
              <a:t>et al</a:t>
            </a:r>
            <a:r>
              <a:rPr lang="en-US" sz="1200">
                <a:hlinkClick r:id="rId11" action="ppaction://hlinkfile"/>
              </a:rPr>
              <a:t>, 2000</a:t>
            </a:r>
            <a:r>
              <a:rPr lang="en-US" sz="1200"/>
              <a:t>; </a:t>
            </a:r>
            <a:r>
              <a:rPr lang="en-US" sz="1200">
                <a:hlinkClick r:id="rId12" action="ppaction://hlinkfile"/>
              </a:rPr>
              <a:t>Moczek and Emlen, 2000</a:t>
            </a:r>
            <a:r>
              <a:rPr lang="en-US" sz="1200"/>
              <a:t>; </a:t>
            </a:r>
            <a:r>
              <a:rPr lang="en-US" sz="1200">
                <a:hlinkClick r:id="rId13" action="ppaction://hlinkfile"/>
              </a:rPr>
              <a:t>Hunt and Simmons, 2002</a:t>
            </a:r>
            <a:r>
              <a:rPr lang="en-US" sz="1200"/>
              <a:t>; reviewed in </a:t>
            </a:r>
            <a:r>
              <a:rPr lang="en-US" sz="1200">
                <a:hlinkClick r:id="rId14" action="ppaction://hlinkfile"/>
              </a:rPr>
              <a:t>Moczek (2005)</a:t>
            </a:r>
            <a:r>
              <a:rPr lang="en-US" sz="1200"/>
              <a:t>). Males shove, prod, ram, lift, and throw their opponents to exclude others males, and long horns measurably increase male fighting success and fitness (</a:t>
            </a:r>
            <a:r>
              <a:rPr lang="en-US" sz="1200">
                <a:hlinkClick r:id="rId15" action="ppaction://hlinkfile"/>
              </a:rPr>
              <a:t>Moczek and Emlen, 2000</a:t>
            </a:r>
            <a:r>
              <a:rPr lang="en-US" sz="1200"/>
              <a:t>; </a:t>
            </a:r>
            <a:r>
              <a:rPr lang="en-US" sz="1200">
                <a:hlinkClick r:id="rId16" action="ppaction://hlinkfile"/>
              </a:rPr>
              <a:t>Hunt and Simmons, 2001</a:t>
            </a:r>
            <a:r>
              <a:rPr lang="en-US" sz="1200"/>
              <a:t>). Small, hornless males instead engage in nonaggressive sneaking tactics and rely largely on opportunistic satellite male behavior</a:t>
            </a:r>
            <a:endParaRPr lang="es-CO" sz="12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p:txBody>
          <a:bodyPr/>
          <a:lstStyle/>
          <a:p>
            <a:r>
              <a:rPr lang="es-CO"/>
              <a:t>Por que deben adaptarse ?</a:t>
            </a:r>
            <a:endParaRPr lang="es-ES"/>
          </a:p>
        </p:txBody>
      </p:sp>
      <p:sp>
        <p:nvSpPr>
          <p:cNvPr id="40963" name="Rectangle 3"/>
          <p:cNvSpPr>
            <a:spLocks noGrp="1" noChangeArrowheads="1"/>
          </p:cNvSpPr>
          <p:nvPr>
            <p:ph type="body" idx="4294967295"/>
          </p:nvPr>
        </p:nvSpPr>
        <p:spPr/>
        <p:txBody>
          <a:bodyPr/>
          <a:lstStyle/>
          <a:p>
            <a:endParaRPr lang="es-CO"/>
          </a:p>
          <a:p>
            <a:r>
              <a:rPr lang="es-CO"/>
              <a:t>Por que si no lo hace, otro lo hará y usara el recurso que el venia usando de manera mas eficiente </a:t>
            </a:r>
          </a:p>
          <a:p>
            <a:r>
              <a:rPr lang="es-CO"/>
              <a:t>Especie que no se adapte desaparece o debe irse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4294967295"/>
          </p:nvPr>
        </p:nvSpPr>
        <p:spPr>
          <a:xfrm>
            <a:off x="228600" y="0"/>
            <a:ext cx="8229600" cy="2743200"/>
          </a:xfrm>
        </p:spPr>
        <p:txBody>
          <a:bodyPr/>
          <a:lstStyle/>
          <a:p>
            <a:r>
              <a:rPr lang="es-CO"/>
              <a:t>Los humanos cambiamos el ambiente con herramientas,  aparato o usando prendas de vestir, pero los animales deben adaptarse con cambios en su cuerpo o su comportamiento.</a:t>
            </a:r>
            <a:endParaRPr lang="en-US"/>
          </a:p>
          <a:p>
            <a:endParaRPr lang="en-US"/>
          </a:p>
        </p:txBody>
      </p:sp>
      <p:sp>
        <p:nvSpPr>
          <p:cNvPr id="41990" name="AutoShape 6" descr="eae240003000001"/>
          <p:cNvSpPr>
            <a:spLocks noChangeAspect="1" noChangeArrowheads="1"/>
          </p:cNvSpPr>
          <p:nvPr/>
        </p:nvSpPr>
        <p:spPr bwMode="auto">
          <a:xfrm>
            <a:off x="155575" y="46038"/>
            <a:ext cx="5867400" cy="6581775"/>
          </a:xfrm>
          <a:prstGeom prst="rect">
            <a:avLst/>
          </a:prstGeom>
          <a:noFill/>
        </p:spPr>
        <p:txBody>
          <a:bodyPr/>
          <a:lstStyle/>
          <a:p>
            <a:endParaRPr lang="es-ES"/>
          </a:p>
        </p:txBody>
      </p:sp>
      <p:pic>
        <p:nvPicPr>
          <p:cNvPr id="41992" name="Picture 8" descr="Tool%20evolution%20Bordes%20450"/>
          <p:cNvPicPr>
            <a:picLocks noChangeAspect="1" noChangeArrowheads="1"/>
          </p:cNvPicPr>
          <p:nvPr/>
        </p:nvPicPr>
        <p:blipFill>
          <a:blip r:embed="rId2"/>
          <a:srcRect/>
          <a:stretch>
            <a:fillRect/>
          </a:stretch>
        </p:blipFill>
        <p:spPr bwMode="auto">
          <a:xfrm>
            <a:off x="304800" y="2590800"/>
            <a:ext cx="2978150" cy="4267200"/>
          </a:xfrm>
          <a:prstGeom prst="rect">
            <a:avLst/>
          </a:prstGeom>
          <a:noFill/>
        </p:spPr>
      </p:pic>
      <p:pic>
        <p:nvPicPr>
          <p:cNvPr id="41996" name="Picture 12" descr="00FA000000131233"/>
          <p:cNvPicPr>
            <a:picLocks noChangeAspect="1" noChangeArrowheads="1"/>
          </p:cNvPicPr>
          <p:nvPr/>
        </p:nvPicPr>
        <p:blipFill>
          <a:blip r:embed="rId3"/>
          <a:srcRect/>
          <a:stretch>
            <a:fillRect/>
          </a:stretch>
        </p:blipFill>
        <p:spPr bwMode="auto">
          <a:xfrm>
            <a:off x="3352800" y="2438400"/>
            <a:ext cx="2238375" cy="2695575"/>
          </a:xfrm>
          <a:prstGeom prst="rect">
            <a:avLst/>
          </a:prstGeom>
          <a:noFill/>
        </p:spPr>
      </p:pic>
      <p:pic>
        <p:nvPicPr>
          <p:cNvPr id="41998" name="Picture 14" descr="inuit"/>
          <p:cNvPicPr>
            <a:picLocks noChangeAspect="1" noChangeArrowheads="1"/>
          </p:cNvPicPr>
          <p:nvPr/>
        </p:nvPicPr>
        <p:blipFill>
          <a:blip r:embed="rId4"/>
          <a:srcRect/>
          <a:stretch>
            <a:fillRect/>
          </a:stretch>
        </p:blipFill>
        <p:spPr bwMode="auto">
          <a:xfrm>
            <a:off x="5638800" y="2209800"/>
            <a:ext cx="3159125" cy="3581400"/>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idx="4294967295"/>
          </p:nvPr>
        </p:nvSpPr>
        <p:spPr>
          <a:xfrm>
            <a:off x="3581400" y="381000"/>
            <a:ext cx="5562600" cy="1524000"/>
          </a:xfrm>
        </p:spPr>
        <p:txBody>
          <a:bodyPr/>
          <a:lstStyle/>
          <a:p>
            <a:r>
              <a:rPr lang="en-US" sz="1600" b="1" dirty="0">
                <a:latin typeface="Calibri" pitchFamily="34" charset="0"/>
              </a:rPr>
              <a:t>The Desert and Rainforest Habitat </a:t>
            </a:r>
            <a:r>
              <a:rPr lang="en-US" sz="1600" dirty="0">
                <a:latin typeface="Calibri" pitchFamily="34" charset="0"/>
              </a:rPr>
              <a:t/>
            </a:r>
            <a:br>
              <a:rPr lang="en-US" sz="1600" dirty="0">
                <a:latin typeface="Calibri" pitchFamily="34" charset="0"/>
              </a:rPr>
            </a:br>
            <a:r>
              <a:rPr lang="en-US" sz="1600" dirty="0">
                <a:latin typeface="Calibri" pitchFamily="34" charset="0"/>
              </a:rPr>
              <a:t>To the tune of: </a:t>
            </a:r>
            <a:br>
              <a:rPr lang="en-US" sz="1600" dirty="0">
                <a:latin typeface="Calibri" pitchFamily="34" charset="0"/>
              </a:rPr>
            </a:br>
            <a:r>
              <a:rPr lang="en-US" sz="1600" dirty="0">
                <a:latin typeface="Calibri" pitchFamily="34" charset="0"/>
              </a:rPr>
              <a:t>"I've Been Working on the Railroad" </a:t>
            </a:r>
            <a:r>
              <a:rPr lang="en-US" sz="5400" dirty="0"/>
              <a:t/>
            </a:r>
            <a:br>
              <a:rPr lang="en-US" sz="5400" dirty="0"/>
            </a:br>
            <a:endParaRPr lang="en-US" sz="5400" dirty="0"/>
          </a:p>
        </p:txBody>
      </p:sp>
      <p:sp>
        <p:nvSpPr>
          <p:cNvPr id="1028" name="Rectangle 3"/>
          <p:cNvSpPr>
            <a:spLocks noGrp="1" noChangeArrowheads="1"/>
          </p:cNvSpPr>
          <p:nvPr>
            <p:ph type="body" sz="half" idx="4294967295"/>
          </p:nvPr>
        </p:nvSpPr>
        <p:spPr>
          <a:xfrm>
            <a:off x="0" y="0"/>
            <a:ext cx="7315200" cy="6858000"/>
          </a:xfrm>
        </p:spPr>
        <p:txBody>
          <a:bodyPr/>
          <a:lstStyle/>
          <a:p>
            <a:pPr>
              <a:lnSpc>
                <a:spcPct val="80000"/>
              </a:lnSpc>
            </a:pPr>
            <a:r>
              <a:rPr lang="en-US" sz="1600" dirty="0"/>
              <a:t> </a:t>
            </a:r>
            <a:r>
              <a:rPr lang="en-US" sz="1600" dirty="0">
                <a:latin typeface="Calibri" pitchFamily="34" charset="0"/>
              </a:rPr>
              <a:t> Plants survive in their surroundings </a:t>
            </a:r>
            <a:br>
              <a:rPr lang="en-US" sz="1600" dirty="0">
                <a:latin typeface="Calibri" pitchFamily="34" charset="0"/>
              </a:rPr>
            </a:br>
            <a:r>
              <a:rPr lang="en-US" sz="1600" dirty="0">
                <a:latin typeface="Calibri" pitchFamily="34" charset="0"/>
              </a:rPr>
              <a:t>Because they adapt </a:t>
            </a:r>
            <a:br>
              <a:rPr lang="en-US" sz="1600" dirty="0">
                <a:latin typeface="Calibri" pitchFamily="34" charset="0"/>
              </a:rPr>
            </a:br>
            <a:r>
              <a:rPr lang="en-US" sz="1600" dirty="0">
                <a:latin typeface="Calibri" pitchFamily="34" charset="0"/>
              </a:rPr>
              <a:t>To conditions that are found in </a:t>
            </a:r>
            <a:br>
              <a:rPr lang="en-US" sz="1600" dirty="0">
                <a:latin typeface="Calibri" pitchFamily="34" charset="0"/>
              </a:rPr>
            </a:br>
            <a:r>
              <a:rPr lang="en-US" sz="1600" dirty="0">
                <a:latin typeface="Calibri" pitchFamily="34" charset="0"/>
              </a:rPr>
              <a:t>The desert habitat. </a:t>
            </a:r>
            <a:br>
              <a:rPr lang="en-US" sz="1600" dirty="0">
                <a:latin typeface="Calibri" pitchFamily="34" charset="0"/>
              </a:rPr>
            </a:br>
            <a:r>
              <a:rPr lang="en-US" sz="1600" dirty="0">
                <a:latin typeface="Calibri" pitchFamily="34" charset="0"/>
              </a:rPr>
              <a:t>There it's always hot and sunny </a:t>
            </a:r>
            <a:br>
              <a:rPr lang="en-US" sz="1600" dirty="0">
                <a:latin typeface="Calibri" pitchFamily="34" charset="0"/>
              </a:rPr>
            </a:br>
            <a:r>
              <a:rPr lang="en-US" sz="1600" dirty="0">
                <a:latin typeface="Calibri" pitchFamily="34" charset="0"/>
              </a:rPr>
              <a:t>The air is very dry </a:t>
            </a:r>
            <a:br>
              <a:rPr lang="en-US" sz="1600" dirty="0">
                <a:latin typeface="Calibri" pitchFamily="34" charset="0"/>
              </a:rPr>
            </a:br>
            <a:r>
              <a:rPr lang="en-US" sz="1600" dirty="0">
                <a:latin typeface="Calibri" pitchFamily="34" charset="0"/>
              </a:rPr>
              <a:t>Soil is sandy and it's rocky </a:t>
            </a:r>
            <a:br>
              <a:rPr lang="en-US" sz="1600" dirty="0">
                <a:latin typeface="Calibri" pitchFamily="34" charset="0"/>
              </a:rPr>
            </a:br>
            <a:r>
              <a:rPr lang="en-US" sz="1600" dirty="0">
                <a:latin typeface="Calibri" pitchFamily="34" charset="0"/>
              </a:rPr>
              <a:t>And the winds go blowing by.</a:t>
            </a:r>
          </a:p>
          <a:p>
            <a:pPr>
              <a:lnSpc>
                <a:spcPct val="80000"/>
              </a:lnSpc>
            </a:pPr>
            <a:r>
              <a:rPr lang="en-US" sz="1600" dirty="0">
                <a:latin typeface="Calibri" pitchFamily="34" charset="0"/>
              </a:rPr>
              <a:t>How have desert plants adapted </a:t>
            </a:r>
            <a:br>
              <a:rPr lang="en-US" sz="1600" dirty="0">
                <a:latin typeface="Calibri" pitchFamily="34" charset="0"/>
              </a:rPr>
            </a:br>
            <a:r>
              <a:rPr lang="en-US" sz="1600" dirty="0">
                <a:latin typeface="Calibri" pitchFamily="34" charset="0"/>
              </a:rPr>
              <a:t>To their habitat? </a:t>
            </a:r>
            <a:br>
              <a:rPr lang="en-US" sz="1600" dirty="0">
                <a:latin typeface="Calibri" pitchFamily="34" charset="0"/>
              </a:rPr>
            </a:br>
            <a:r>
              <a:rPr lang="en-US" sz="1600" dirty="0">
                <a:latin typeface="Calibri" pitchFamily="34" charset="0"/>
              </a:rPr>
              <a:t>Roots are long for finding water </a:t>
            </a:r>
            <a:br>
              <a:rPr lang="en-US" sz="1600" dirty="0">
                <a:latin typeface="Calibri" pitchFamily="34" charset="0"/>
              </a:rPr>
            </a:br>
            <a:r>
              <a:rPr lang="en-US" sz="1600" dirty="0">
                <a:latin typeface="Calibri" pitchFamily="34" charset="0"/>
              </a:rPr>
              <a:t>That they store in stems so fat. </a:t>
            </a:r>
            <a:br>
              <a:rPr lang="en-US" sz="1600" dirty="0">
                <a:latin typeface="Calibri" pitchFamily="34" charset="0"/>
              </a:rPr>
            </a:br>
            <a:r>
              <a:rPr lang="en-US" sz="1600" dirty="0">
                <a:latin typeface="Calibri" pitchFamily="34" charset="0"/>
              </a:rPr>
              <a:t>Leaves lose water so they're smaller </a:t>
            </a:r>
            <a:br>
              <a:rPr lang="en-US" sz="1600" dirty="0">
                <a:latin typeface="Calibri" pitchFamily="34" charset="0"/>
              </a:rPr>
            </a:br>
            <a:r>
              <a:rPr lang="en-US" sz="1600" dirty="0">
                <a:latin typeface="Calibri" pitchFamily="34" charset="0"/>
              </a:rPr>
              <a:t>Some plants have none, you know </a:t>
            </a:r>
            <a:br>
              <a:rPr lang="en-US" sz="1600" dirty="0">
                <a:latin typeface="Calibri" pitchFamily="34" charset="0"/>
              </a:rPr>
            </a:br>
            <a:r>
              <a:rPr lang="en-US" sz="1600" dirty="0">
                <a:latin typeface="Calibri" pitchFamily="34" charset="0"/>
              </a:rPr>
              <a:t>Cacti have spines that will protect them.</a:t>
            </a:r>
          </a:p>
          <a:p>
            <a:pPr>
              <a:lnSpc>
                <a:spcPct val="80000"/>
              </a:lnSpc>
            </a:pPr>
            <a:r>
              <a:rPr lang="en-US" sz="1600" dirty="0">
                <a:latin typeface="Calibri" pitchFamily="34" charset="0"/>
              </a:rPr>
              <a:t>Play Verse 3 </a:t>
            </a:r>
          </a:p>
          <a:p>
            <a:pPr>
              <a:lnSpc>
                <a:spcPct val="80000"/>
              </a:lnSpc>
            </a:pPr>
            <a:r>
              <a:rPr lang="en-US" sz="1600" dirty="0">
                <a:latin typeface="Calibri" pitchFamily="34" charset="0"/>
              </a:rPr>
              <a:t>Other kinds of plants are living </a:t>
            </a:r>
            <a:br>
              <a:rPr lang="en-US" sz="1600" dirty="0">
                <a:latin typeface="Calibri" pitchFamily="34" charset="0"/>
              </a:rPr>
            </a:br>
            <a:r>
              <a:rPr lang="en-US" sz="1600" dirty="0">
                <a:latin typeface="Calibri" pitchFamily="34" charset="0"/>
              </a:rPr>
              <a:t>Where they must adapt </a:t>
            </a:r>
            <a:br>
              <a:rPr lang="en-US" sz="1600" dirty="0">
                <a:latin typeface="Calibri" pitchFamily="34" charset="0"/>
              </a:rPr>
            </a:br>
            <a:r>
              <a:rPr lang="en-US" sz="1600" dirty="0">
                <a:latin typeface="Calibri" pitchFamily="34" charset="0"/>
              </a:rPr>
              <a:t>To the tropical rain forest </a:t>
            </a:r>
            <a:br>
              <a:rPr lang="en-US" sz="1600" dirty="0">
                <a:latin typeface="Calibri" pitchFamily="34" charset="0"/>
              </a:rPr>
            </a:br>
            <a:r>
              <a:rPr lang="en-US" sz="1600" dirty="0">
                <a:latin typeface="Calibri" pitchFamily="34" charset="0"/>
              </a:rPr>
              <a:t>a wet, shady habitat. </a:t>
            </a:r>
            <a:br>
              <a:rPr lang="en-US" sz="1600" dirty="0">
                <a:latin typeface="Calibri" pitchFamily="34" charset="0"/>
              </a:rPr>
            </a:br>
            <a:r>
              <a:rPr lang="en-US" sz="1600" dirty="0">
                <a:latin typeface="Calibri" pitchFamily="34" charset="0"/>
              </a:rPr>
              <a:t>There it's always warm and rainy </a:t>
            </a:r>
            <a:br>
              <a:rPr lang="en-US" sz="1600" dirty="0">
                <a:latin typeface="Calibri" pitchFamily="34" charset="0"/>
              </a:rPr>
            </a:br>
            <a:r>
              <a:rPr lang="en-US" sz="1600" dirty="0">
                <a:latin typeface="Calibri" pitchFamily="34" charset="0"/>
              </a:rPr>
              <a:t>Soil is shallow and poor </a:t>
            </a:r>
            <a:br>
              <a:rPr lang="en-US" sz="1600" dirty="0">
                <a:latin typeface="Calibri" pitchFamily="34" charset="0"/>
              </a:rPr>
            </a:br>
            <a:r>
              <a:rPr lang="en-US" sz="1600" dirty="0">
                <a:latin typeface="Calibri" pitchFamily="34" charset="0"/>
              </a:rPr>
              <a:t>There's so many plants it's shady </a:t>
            </a:r>
            <a:br>
              <a:rPr lang="en-US" sz="1600" dirty="0">
                <a:latin typeface="Calibri" pitchFamily="34" charset="0"/>
              </a:rPr>
            </a:br>
            <a:r>
              <a:rPr lang="en-US" sz="1600" dirty="0">
                <a:latin typeface="Calibri" pitchFamily="34" charset="0"/>
              </a:rPr>
              <a:t>On the forest floor.</a:t>
            </a:r>
          </a:p>
          <a:p>
            <a:pPr>
              <a:lnSpc>
                <a:spcPct val="80000"/>
              </a:lnSpc>
            </a:pPr>
            <a:r>
              <a:rPr lang="en-US" sz="1600" dirty="0">
                <a:latin typeface="Calibri" pitchFamily="34" charset="0"/>
              </a:rPr>
              <a:t>Play Verse 4 </a:t>
            </a:r>
          </a:p>
          <a:p>
            <a:pPr>
              <a:lnSpc>
                <a:spcPct val="80000"/>
              </a:lnSpc>
            </a:pPr>
            <a:r>
              <a:rPr lang="en-US" sz="1600" dirty="0">
                <a:latin typeface="Calibri" pitchFamily="34" charset="0"/>
              </a:rPr>
              <a:t>In the tropical rain forest </a:t>
            </a:r>
            <a:br>
              <a:rPr lang="en-US" sz="1600" dirty="0">
                <a:latin typeface="Calibri" pitchFamily="34" charset="0"/>
              </a:rPr>
            </a:br>
            <a:r>
              <a:rPr lang="en-US" sz="1600" dirty="0">
                <a:latin typeface="Calibri" pitchFamily="34" charset="0"/>
              </a:rPr>
              <a:t>How do plants adapt </a:t>
            </a:r>
            <a:br>
              <a:rPr lang="en-US" sz="1600" dirty="0">
                <a:latin typeface="Calibri" pitchFamily="34" charset="0"/>
              </a:rPr>
            </a:br>
            <a:r>
              <a:rPr lang="en-US" sz="1600" dirty="0">
                <a:latin typeface="Calibri" pitchFamily="34" charset="0"/>
              </a:rPr>
              <a:t>Buttresses support the tall trees </a:t>
            </a:r>
            <a:br>
              <a:rPr lang="en-US" sz="1600" dirty="0">
                <a:latin typeface="Calibri" pitchFamily="34" charset="0"/>
              </a:rPr>
            </a:br>
            <a:r>
              <a:rPr lang="en-US" sz="1600" dirty="0">
                <a:latin typeface="Calibri" pitchFamily="34" charset="0"/>
              </a:rPr>
              <a:t>Drip-tip leaves shed water. </a:t>
            </a:r>
            <a:br>
              <a:rPr lang="en-US" sz="1600" dirty="0">
                <a:latin typeface="Calibri" pitchFamily="34" charset="0"/>
              </a:rPr>
            </a:br>
            <a:r>
              <a:rPr lang="en-US" sz="1600" dirty="0">
                <a:latin typeface="Calibri" pitchFamily="34" charset="0"/>
              </a:rPr>
              <a:t>Prop and stilt roots can be found here—</a:t>
            </a:r>
            <a:br>
              <a:rPr lang="en-US" sz="1600" dirty="0">
                <a:latin typeface="Calibri" pitchFamily="34" charset="0"/>
              </a:rPr>
            </a:br>
            <a:r>
              <a:rPr lang="en-US" sz="1600" dirty="0">
                <a:latin typeface="Calibri" pitchFamily="34" charset="0"/>
              </a:rPr>
              <a:t>Supporting while they feed. </a:t>
            </a:r>
            <a:br>
              <a:rPr lang="en-US" sz="1600" dirty="0">
                <a:latin typeface="Calibri" pitchFamily="34" charset="0"/>
              </a:rPr>
            </a:br>
            <a:r>
              <a:rPr lang="en-US" sz="1600" dirty="0">
                <a:latin typeface="Calibri" pitchFamily="34" charset="0"/>
              </a:rPr>
              <a:t>Some plants climb or live on others </a:t>
            </a:r>
            <a:br>
              <a:rPr lang="en-US" sz="1600" dirty="0">
                <a:latin typeface="Calibri" pitchFamily="34" charset="0"/>
              </a:rPr>
            </a:br>
            <a:r>
              <a:rPr lang="en-US" sz="1600" dirty="0">
                <a:latin typeface="Calibri" pitchFamily="34" charset="0"/>
              </a:rPr>
              <a:t>For the light they </a:t>
            </a:r>
            <a:r>
              <a:rPr lang="en-US" sz="1600" dirty="0" err="1">
                <a:latin typeface="Calibri" pitchFamily="34" charset="0"/>
              </a:rPr>
              <a:t>need.</a:t>
            </a:r>
            <a:r>
              <a:rPr lang="en-US" sz="1600" dirty="0" err="1">
                <a:latin typeface="Calibri" pitchFamily="34" charset="0"/>
                <a:hlinkClick r:id="rId4"/>
              </a:rPr>
              <a:t>Disclaimer</a:t>
            </a:r>
            <a:r>
              <a:rPr lang="en-US" sz="1600" dirty="0">
                <a:latin typeface="Calibri" pitchFamily="34" charset="0"/>
              </a:rPr>
              <a:t>/</a:t>
            </a:r>
            <a:r>
              <a:rPr lang="en-US" sz="1600" dirty="0" err="1">
                <a:latin typeface="Calibri" pitchFamily="34" charset="0"/>
                <a:hlinkClick r:id="rId5"/>
              </a:rPr>
              <a:t>Credits</a:t>
            </a:r>
            <a:r>
              <a:rPr lang="en-US" sz="1600" b="1" dirty="0" err="1">
                <a:latin typeface="Calibri" pitchFamily="34" charset="0"/>
              </a:rPr>
              <a:t>Copyright</a:t>
            </a:r>
            <a:r>
              <a:rPr lang="en-US" sz="1600" b="1" dirty="0">
                <a:latin typeface="Calibri" pitchFamily="34" charset="0"/>
              </a:rPr>
              <a:t> © 2006 Missouri Botanical Garden</a:t>
            </a:r>
            <a:r>
              <a:rPr lang="en-US" sz="1600" dirty="0">
                <a:latin typeface="Calibri" pitchFamily="34" charset="0"/>
                <a:hlinkClick r:id="rId6"/>
                <a:hlinkMouseOver r:id="rId7" action="ppaction://hlinkfile"/>
              </a:rPr>
              <a:t> </a:t>
            </a:r>
            <a:endParaRPr lang="en-US" sz="1600" dirty="0">
              <a:latin typeface="Calibri" pitchFamily="34" charset="0"/>
            </a:endParaRPr>
          </a:p>
        </p:txBody>
      </p:sp>
      <p:graphicFrame>
        <p:nvGraphicFramePr>
          <p:cNvPr id="1026" name="Object 5">
            <a:hlinkClick r:id="" action="ppaction://ole?verb=0"/>
          </p:cNvPr>
          <p:cNvGraphicFramePr>
            <a:graphicFrameLocks noChangeAspect="1"/>
          </p:cNvGraphicFramePr>
          <p:nvPr>
            <p:ph sz="quarter" idx="4294967295"/>
          </p:nvPr>
        </p:nvGraphicFramePr>
        <p:xfrm>
          <a:off x="5486400" y="3352800"/>
          <a:ext cx="1676400" cy="1677988"/>
        </p:xfrm>
        <a:graphic>
          <a:graphicData uri="http://schemas.openxmlformats.org/presentationml/2006/ole">
            <p:oleObj spid="_x0000_s1026" name="Sound Recorder Document" r:id="rId8" imgW="304520" imgH="304520" progId="SoundRec">
              <p:embed/>
            </p:oleObj>
          </a:graphicData>
        </a:graphic>
      </p:graphicFrame>
      <p:sp>
        <p:nvSpPr>
          <p:cNvPr id="1029" name="Rectangle 4"/>
          <p:cNvSpPr>
            <a:spLocks noChangeArrowheads="1"/>
          </p:cNvSpPr>
          <p:nvPr/>
        </p:nvSpPr>
        <p:spPr bwMode="auto">
          <a:xfrm>
            <a:off x="4578350" y="2438400"/>
            <a:ext cx="4565650" cy="366713"/>
          </a:xfrm>
          <a:prstGeom prst="rect">
            <a:avLst/>
          </a:prstGeom>
          <a:noFill/>
          <a:ln w="9525">
            <a:noFill/>
            <a:miter lim="800000"/>
            <a:headEnd/>
            <a:tailEnd/>
          </a:ln>
        </p:spPr>
        <p:txBody>
          <a:bodyPr wrap="none">
            <a:spAutoFit/>
          </a:bodyPr>
          <a:lstStyle/>
          <a:p>
            <a:r>
              <a:rPr lang="en-US" dirty="0">
                <a:latin typeface="Calibri" pitchFamily="34" charset="0"/>
              </a:rPr>
              <a:t>http://www.mbgnet.net/bioplants/adapt.htm</a:t>
            </a:r>
            <a:r>
              <a:rPr lang="en-US" dirty="0"/>
              <a:t>l</a:t>
            </a:r>
          </a:p>
        </p:txBody>
      </p:sp>
      <p:pic>
        <p:nvPicPr>
          <p:cNvPr id="6160" name="musica cancion adaptacion verso 2.wav">
            <a:hlinkClick r:id="" action="ppaction://media"/>
          </p:cNvPr>
          <p:cNvPicPr>
            <a:picLocks noRot="1" noChangeAspect="1" noChangeArrowheads="1"/>
          </p:cNvPicPr>
          <p:nvPr>
            <a:audioFile r:link="rId2"/>
          </p:nvPr>
        </p:nvPicPr>
        <p:blipFill>
          <a:blip r:embed="rId9"/>
          <a:srcRect/>
          <a:stretch>
            <a:fillRect/>
          </a:stretch>
        </p:blipFill>
        <p:spPr bwMode="auto">
          <a:xfrm>
            <a:off x="7086600" y="5105400"/>
            <a:ext cx="1371600" cy="1371600"/>
          </a:xfrm>
          <a:prstGeom prst="rect">
            <a:avLst/>
          </a:prstGeom>
          <a:noFill/>
          <a:ln w="9525">
            <a:noFill/>
            <a:miter lim="800000"/>
            <a:headEnd/>
            <a:tailEnd/>
          </a:ln>
        </p:spPr>
      </p:pic>
      <p:sp>
        <p:nvSpPr>
          <p:cNvPr id="1031" name="Text Box 17"/>
          <p:cNvSpPr txBox="1">
            <a:spLocks noChangeArrowheads="1"/>
          </p:cNvSpPr>
          <p:nvPr/>
        </p:nvSpPr>
        <p:spPr bwMode="auto">
          <a:xfrm>
            <a:off x="7239000" y="3581400"/>
            <a:ext cx="1219200" cy="942975"/>
          </a:xfrm>
          <a:prstGeom prst="rect">
            <a:avLst/>
          </a:prstGeom>
          <a:noFill/>
          <a:ln w="9525">
            <a:noFill/>
            <a:miter lim="800000"/>
            <a:headEnd/>
            <a:tailEnd/>
          </a:ln>
        </p:spPr>
        <p:txBody>
          <a:bodyPr>
            <a:spAutoFit/>
          </a:bodyPr>
          <a:lstStyle/>
          <a:p>
            <a:pPr>
              <a:lnSpc>
                <a:spcPct val="80000"/>
              </a:lnSpc>
              <a:spcBef>
                <a:spcPct val="20000"/>
              </a:spcBef>
              <a:buFontTx/>
              <a:buChar char="•"/>
            </a:pPr>
            <a:r>
              <a:rPr lang="en-US" dirty="0">
                <a:latin typeface="Calibri" pitchFamily="34" charset="0"/>
              </a:rPr>
              <a:t>Play Verse </a:t>
            </a:r>
            <a:r>
              <a:rPr lang="en-US" dirty="0"/>
              <a:t>1 </a:t>
            </a:r>
          </a:p>
          <a:p>
            <a:pPr>
              <a:spcBef>
                <a:spcPct val="50000"/>
              </a:spcBef>
            </a:pPr>
            <a:endParaRPr lang="en-US" dirty="0"/>
          </a:p>
        </p:txBody>
      </p:sp>
      <p:sp>
        <p:nvSpPr>
          <p:cNvPr id="1032" name="Text Box 18"/>
          <p:cNvSpPr txBox="1">
            <a:spLocks noChangeArrowheads="1"/>
          </p:cNvSpPr>
          <p:nvPr/>
        </p:nvSpPr>
        <p:spPr bwMode="auto">
          <a:xfrm>
            <a:off x="5410200" y="5486400"/>
            <a:ext cx="1497013" cy="590931"/>
          </a:xfrm>
          <a:prstGeom prst="rect">
            <a:avLst/>
          </a:prstGeom>
          <a:noFill/>
          <a:ln w="9525">
            <a:noFill/>
            <a:miter lim="800000"/>
            <a:headEnd/>
            <a:tailEnd/>
          </a:ln>
        </p:spPr>
        <p:txBody>
          <a:bodyPr wrap="none">
            <a:spAutoFit/>
          </a:bodyPr>
          <a:lstStyle/>
          <a:p>
            <a:pPr>
              <a:lnSpc>
                <a:spcPct val="80000"/>
              </a:lnSpc>
              <a:spcBef>
                <a:spcPct val="20000"/>
              </a:spcBef>
              <a:buFontTx/>
              <a:buChar char="•"/>
            </a:pPr>
            <a:r>
              <a:rPr lang="en-US" dirty="0">
                <a:latin typeface="Calibri" pitchFamily="34" charset="0"/>
              </a:rPr>
              <a:t>Play Verse </a:t>
            </a:r>
            <a:r>
              <a:rPr lang="en-US" dirty="0"/>
              <a:t>2 </a:t>
            </a:r>
          </a:p>
          <a:p>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16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504" fill="hold"/>
                                        <p:tgtEl>
                                          <p:spTgt spid="6160"/>
                                        </p:tgtEl>
                                      </p:cBhvr>
                                    </p:cmd>
                                  </p:childTnLst>
                                </p:cTn>
                              </p:par>
                            </p:childTnLst>
                          </p:cTn>
                        </p:par>
                      </p:childTnLst>
                    </p:cTn>
                  </p:par>
                </p:childTnLst>
              </p:cTn>
              <p:nextCondLst>
                <p:cond evt="onClick" delay="0">
                  <p:tgtEl>
                    <p:spTgt spid="616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160"/>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p:txBody>
          <a:bodyPr/>
          <a:lstStyle/>
          <a:p>
            <a:r>
              <a:rPr lang="es-CO"/>
              <a:t>Paginas</a:t>
            </a:r>
            <a:r>
              <a:rPr lang="en-US"/>
              <a:t> en internet</a:t>
            </a:r>
          </a:p>
        </p:txBody>
      </p:sp>
      <p:sp>
        <p:nvSpPr>
          <p:cNvPr id="47107" name="Rectangle 3"/>
          <p:cNvSpPr>
            <a:spLocks noGrp="1" noChangeArrowheads="1"/>
          </p:cNvSpPr>
          <p:nvPr>
            <p:ph type="body" idx="4294967295"/>
          </p:nvPr>
        </p:nvSpPr>
        <p:spPr/>
        <p:txBody>
          <a:bodyPr/>
          <a:lstStyle/>
          <a:p>
            <a:pPr>
              <a:lnSpc>
                <a:spcPct val="80000"/>
              </a:lnSpc>
            </a:pPr>
            <a:r>
              <a:rPr lang="en-US" sz="1600" dirty="0">
                <a:hlinkClick r:id="rId2"/>
              </a:rPr>
              <a:t>www.woodlands-junior.kent.sch.uk/Homework/adaptation.htm</a:t>
            </a:r>
            <a:endParaRPr lang="en-US" sz="1600" dirty="0"/>
          </a:p>
          <a:p>
            <a:pPr>
              <a:lnSpc>
                <a:spcPct val="80000"/>
              </a:lnSpc>
            </a:pPr>
            <a:r>
              <a:rPr lang="en-US" sz="1600" dirty="0">
                <a:hlinkClick r:id="rId3"/>
              </a:rPr>
              <a:t>http://oncampus.richmond.edu/academics/education/projects/webunits/adaptations</a:t>
            </a:r>
            <a:r>
              <a:rPr lang="en-US" sz="2400" dirty="0">
                <a:hlinkClick r:id="rId3"/>
              </a:rPr>
              <a:t>/</a:t>
            </a:r>
            <a:endParaRPr lang="en-US" sz="2400" dirty="0"/>
          </a:p>
          <a:p>
            <a:pPr>
              <a:lnSpc>
                <a:spcPct val="80000"/>
              </a:lnSpc>
            </a:pPr>
            <a:r>
              <a:rPr lang="es-MX" sz="2400" dirty="0">
                <a:hlinkClick r:id="rId4"/>
              </a:rPr>
              <a:t>http://strandmaps.nsdl.org/?id=SMS-MAP-1437</a:t>
            </a:r>
            <a:endParaRPr lang="es-MX" sz="2400" dirty="0"/>
          </a:p>
          <a:p>
            <a:pPr>
              <a:lnSpc>
                <a:spcPct val="80000"/>
              </a:lnSpc>
            </a:pPr>
            <a:endParaRPr lang="es-MX" sz="2400" dirty="0"/>
          </a:p>
          <a:p>
            <a:pPr>
              <a:lnSpc>
                <a:spcPct val="80000"/>
              </a:lnSpc>
            </a:pPr>
            <a:r>
              <a:rPr lang="es-MX" sz="2400" dirty="0" err="1">
                <a:solidFill>
                  <a:srgbClr val="000000"/>
                </a:solidFill>
                <a:hlinkClick r:id="rId5"/>
              </a:rPr>
              <a:t>Biome</a:t>
            </a:r>
            <a:r>
              <a:rPr lang="es-MX" sz="2400" dirty="0">
                <a:solidFill>
                  <a:srgbClr val="000000"/>
                </a:solidFill>
                <a:hlinkClick r:id="rId5"/>
              </a:rPr>
              <a:t>/</a:t>
            </a:r>
            <a:r>
              <a:rPr lang="es-MX" sz="2400" dirty="0" err="1">
                <a:solidFill>
                  <a:srgbClr val="000000"/>
                </a:solidFill>
                <a:hlinkClick r:id="rId5"/>
              </a:rPr>
              <a:t>Habitat</a:t>
            </a:r>
            <a:r>
              <a:rPr lang="es-MX" sz="2400" dirty="0">
                <a:solidFill>
                  <a:srgbClr val="000000"/>
                </a:solidFill>
                <a:hlinkClick r:id="rId5"/>
              </a:rPr>
              <a:t> Animal </a:t>
            </a:r>
            <a:r>
              <a:rPr lang="es-MX" sz="2400" dirty="0" err="1">
                <a:solidFill>
                  <a:srgbClr val="000000"/>
                </a:solidFill>
                <a:hlinkClick r:id="rId5"/>
              </a:rPr>
              <a:t>Printouts</a:t>
            </a:r>
            <a:r>
              <a:rPr lang="es-MX" sz="2400" dirty="0">
                <a:solidFill>
                  <a:srgbClr val="000000"/>
                </a:solidFill>
                <a:hlinkClick r:id="rId5"/>
              </a:rPr>
              <a:t> - EnchantedLearning.com</a:t>
            </a:r>
            <a:r>
              <a:rPr lang="es-MX" sz="2400" dirty="0">
                <a:solidFill>
                  <a:srgbClr val="000000"/>
                </a:solidFill>
              </a:rPr>
              <a:t> </a:t>
            </a:r>
            <a:r>
              <a:rPr lang="es-MX" sz="2400" dirty="0">
                <a:hlinkClick r:id="rId5"/>
              </a:rPr>
              <a:t>http://www.enchantedlearning.com/biomes/</a:t>
            </a:r>
            <a:endParaRPr lang="es-MX" sz="2400" dirty="0"/>
          </a:p>
          <a:p>
            <a:pPr>
              <a:lnSpc>
                <a:spcPct val="80000"/>
              </a:lnSpc>
            </a:pPr>
            <a:r>
              <a:rPr lang="es-MX" sz="2400" dirty="0">
                <a:hlinkClick r:id="rId6"/>
              </a:rPr>
              <a:t>http://www.enchantedlearning.com/coloring/arcticanimals.shtml</a:t>
            </a:r>
            <a:endParaRPr lang="es-MX" sz="2400" dirty="0"/>
          </a:p>
          <a:p>
            <a:pPr>
              <a:lnSpc>
                <a:spcPct val="80000"/>
              </a:lnSpc>
            </a:pPr>
            <a:r>
              <a:rPr lang="es-MX" sz="2800" dirty="0">
                <a:hlinkClick r:id="rId7"/>
              </a:rPr>
              <a:t>http://www.saskschools.ca/~gregory/arctic/pbear.html</a:t>
            </a:r>
            <a:r>
              <a:rPr lang="es-MX" sz="2800" dirty="0"/>
              <a:t> osos polares y otras conexiones</a:t>
            </a:r>
          </a:p>
          <a:p>
            <a:pPr>
              <a:lnSpc>
                <a:spcPct val="80000"/>
              </a:lnSpc>
            </a:pPr>
            <a:endParaRPr lang="es-MX" sz="2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a:t>Direcciones de video</a:t>
            </a:r>
          </a:p>
        </p:txBody>
      </p:sp>
      <p:sp>
        <p:nvSpPr>
          <p:cNvPr id="83971" name="Rectangle 3"/>
          <p:cNvSpPr>
            <a:spLocks noGrp="1" noChangeArrowheads="1"/>
          </p:cNvSpPr>
          <p:nvPr>
            <p:ph type="body" idx="1"/>
          </p:nvPr>
        </p:nvSpPr>
        <p:spPr/>
        <p:txBody>
          <a:bodyPr/>
          <a:lstStyle/>
          <a:p>
            <a:pPr>
              <a:lnSpc>
                <a:spcPct val="80000"/>
              </a:lnSpc>
            </a:pPr>
            <a:r>
              <a:rPr lang="en-US" sz="1400">
                <a:hlinkClick r:id="rId2"/>
              </a:rPr>
              <a:t>http://www.youtube.com/watch?v=40nJPTQMY-0&amp;feature=related</a:t>
            </a:r>
            <a:r>
              <a:rPr lang="en-US" sz="2800"/>
              <a:t> </a:t>
            </a:r>
            <a:r>
              <a:rPr lang="en-US" sz="1200"/>
              <a:t>ultimas extinciones</a:t>
            </a:r>
          </a:p>
          <a:p>
            <a:pPr>
              <a:lnSpc>
                <a:spcPct val="80000"/>
              </a:lnSpc>
            </a:pPr>
            <a:r>
              <a:rPr lang="en-US" sz="1000">
                <a:hlinkClick r:id="rId3"/>
              </a:rPr>
              <a:t>http://www.youtube.com/watch?v=0VscjSg_imo&amp;feature=related</a:t>
            </a:r>
            <a:endParaRPr lang="en-US" sz="1000"/>
          </a:p>
          <a:p>
            <a:pPr>
              <a:lnSpc>
                <a:spcPct val="80000"/>
              </a:lnSpc>
            </a:pPr>
            <a:r>
              <a:rPr lang="en-US" sz="1200"/>
              <a:t>Ultimas extinciones y proximos a extingirse</a:t>
            </a:r>
          </a:p>
          <a:p>
            <a:pPr>
              <a:lnSpc>
                <a:spcPct val="80000"/>
              </a:lnSpc>
            </a:pPr>
            <a:r>
              <a:rPr lang="en-US" sz="1000"/>
              <a:t>http://www.youtube.com/watch?v=9XcI9yLAnUU&amp;feature=related</a:t>
            </a:r>
            <a:r>
              <a:rPr lang="en-US" sz="1000">
                <a:hlinkClick r:id="rId4"/>
              </a:rPr>
              <a:t>http://www.youtube.com/watch?v=UdN4rR44Gew#</a:t>
            </a:r>
            <a:r>
              <a:rPr lang="en-US" sz="1000"/>
              <a:t> donde viven los animals video y cancion</a:t>
            </a:r>
            <a:endParaRPr lang="en-US" sz="1000">
              <a:hlinkClick r:id="rId5"/>
            </a:endParaRPr>
          </a:p>
          <a:p>
            <a:pPr>
              <a:lnSpc>
                <a:spcPct val="80000"/>
              </a:lnSpc>
            </a:pPr>
            <a:r>
              <a:rPr lang="en-US" sz="1000">
                <a:hlinkClick r:id="rId5"/>
              </a:rPr>
              <a:t>http://www.youtube.com/watch?v=OBFRZbN0p7U</a:t>
            </a:r>
            <a:endParaRPr lang="en-US" sz="1000"/>
          </a:p>
          <a:p>
            <a:pPr>
              <a:lnSpc>
                <a:spcPct val="80000"/>
              </a:lnSpc>
            </a:pPr>
            <a:r>
              <a:rPr lang="en-US" sz="1000"/>
              <a:t>destruccion selva amazonica</a:t>
            </a:r>
            <a:endParaRPr lang="en-US" sz="1000">
              <a:hlinkClick r:id="rId6"/>
            </a:endParaRPr>
          </a:p>
          <a:p>
            <a:pPr>
              <a:lnSpc>
                <a:spcPct val="80000"/>
              </a:lnSpc>
            </a:pPr>
            <a:r>
              <a:rPr lang="en-US" sz="1000">
                <a:hlinkClick r:id="rId6"/>
              </a:rPr>
              <a:t>http://www.youtube.com/watch?v=THk1s2zrJZE&amp;feature=related#</a:t>
            </a:r>
            <a:endParaRPr lang="en-US" sz="1000"/>
          </a:p>
          <a:p>
            <a:pPr>
              <a:lnSpc>
                <a:spcPct val="80000"/>
              </a:lnSpc>
            </a:pPr>
            <a:r>
              <a:rPr lang="en-US" sz="1000"/>
              <a:t>futuros parques nacionales Buena descripcion del bosque y sus habitants *animals(</a:t>
            </a:r>
          </a:p>
          <a:p>
            <a:pPr>
              <a:lnSpc>
                <a:spcPct val="80000"/>
              </a:lnSpc>
            </a:pPr>
            <a:r>
              <a:rPr lang="en-US" sz="1000"/>
              <a:t>http://www.youtube.com/watch?v=C4ixxXEGCEk&amp;feature=related#</a:t>
            </a:r>
          </a:p>
          <a:p>
            <a:pPr>
              <a:lnSpc>
                <a:spcPct val="80000"/>
              </a:lnSpc>
            </a:pPr>
            <a:r>
              <a:rPr lang="en-US" sz="1000"/>
              <a:t>desierto con cancion</a:t>
            </a:r>
            <a:endParaRPr lang="en-US" sz="1000">
              <a:hlinkClick r:id="rId7"/>
            </a:endParaRPr>
          </a:p>
          <a:p>
            <a:pPr>
              <a:lnSpc>
                <a:spcPct val="80000"/>
              </a:lnSpc>
            </a:pPr>
            <a:r>
              <a:rPr lang="en-US" sz="1000">
                <a:hlinkClick r:id="rId7"/>
              </a:rPr>
              <a:t>http://kids.nationalgeographic.com/Animals/CreatureFeature/Polar-bear</a:t>
            </a:r>
            <a:endParaRPr lang="en-US" sz="1000"/>
          </a:p>
          <a:p>
            <a:pPr>
              <a:lnSpc>
                <a:spcPct val="80000"/>
              </a:lnSpc>
            </a:pPr>
            <a:r>
              <a:rPr lang="en-US" sz="1000"/>
              <a:t>nacimiento de osos polares</a:t>
            </a:r>
          </a:p>
          <a:p>
            <a:pPr>
              <a:lnSpc>
                <a:spcPct val="80000"/>
              </a:lnSpc>
            </a:pPr>
            <a:r>
              <a:rPr lang="en-US" sz="1000"/>
              <a:t>http://kids.nationalgeographic.com/Animals/CreatureFeature/Adelie-penguin</a:t>
            </a:r>
            <a:endParaRPr lang="en-US" sz="1000">
              <a:hlinkClick r:id="rId8"/>
            </a:endParaRPr>
          </a:p>
          <a:p>
            <a:pPr>
              <a:lnSpc>
                <a:spcPct val="80000"/>
              </a:lnSpc>
            </a:pPr>
            <a:r>
              <a:rPr lang="en-US" sz="1000">
                <a:hlinkClick r:id="rId8"/>
              </a:rPr>
              <a:t>http://www.youtube.com/watch?v=TNL1MR5aj1w#</a:t>
            </a:r>
            <a:endParaRPr lang="en-US" sz="1000"/>
          </a:p>
          <a:p>
            <a:pPr>
              <a:lnSpc>
                <a:spcPct val="80000"/>
              </a:lnSpc>
            </a:pPr>
            <a:r>
              <a:rPr lang="en-US" sz="1000"/>
              <a:t>hyenas y leones en las praderas</a:t>
            </a:r>
          </a:p>
          <a:p>
            <a:pPr>
              <a:lnSpc>
                <a:spcPct val="80000"/>
              </a:lnSpc>
            </a:pPr>
            <a:r>
              <a:rPr lang="en-US" sz="1000">
                <a:hlinkClick r:id="rId9"/>
              </a:rPr>
              <a:t>http://www.youtube.com/watch?v=C4ixxXEGCEk</a:t>
            </a:r>
            <a:endParaRPr lang="en-US" sz="1000"/>
          </a:p>
          <a:p>
            <a:pPr>
              <a:lnSpc>
                <a:spcPct val="80000"/>
              </a:lnSpc>
            </a:pPr>
            <a:r>
              <a:rPr lang="en-US" sz="1000"/>
              <a:t>Desiertos</a:t>
            </a:r>
          </a:p>
          <a:p>
            <a:pPr>
              <a:lnSpc>
                <a:spcPct val="80000"/>
              </a:lnSpc>
            </a:pPr>
            <a:r>
              <a:rPr lang="en-US" sz="1000">
                <a:hlinkClick r:id="rId9"/>
              </a:rPr>
              <a:t>http://www.youtube.com/watch?v=C4ixxXEGCEk</a:t>
            </a:r>
            <a:endParaRPr lang="en-US" sz="1000"/>
          </a:p>
          <a:p>
            <a:pPr>
              <a:lnSpc>
                <a:spcPct val="80000"/>
              </a:lnSpc>
            </a:pPr>
            <a:r>
              <a:rPr lang="en-US" sz="1000"/>
              <a:t>Desiertos ponerlo en sielencio pues muy pesimista pero bellas fotos de paisaje de ese entorno</a:t>
            </a:r>
          </a:p>
          <a:p>
            <a:pPr>
              <a:lnSpc>
                <a:spcPct val="80000"/>
              </a:lnSpc>
            </a:pPr>
            <a:r>
              <a:rPr lang="en-US" sz="1000">
                <a:hlinkClick r:id="rId10"/>
              </a:rPr>
              <a:t>http://www.youtube.com/watch?v=i96iGKnX6Ec&amp;feature=related</a:t>
            </a:r>
            <a:endParaRPr lang="en-US" sz="1000"/>
          </a:p>
          <a:p>
            <a:pPr>
              <a:lnSpc>
                <a:spcPct val="80000"/>
              </a:lnSpc>
            </a:pPr>
            <a:r>
              <a:rPr lang="en-US" sz="1000"/>
              <a:t>Video relacionado con mascotas  de animales silvestres controversial bien interresante para provocar una discusion</a:t>
            </a:r>
          </a:p>
          <a:p>
            <a:pPr>
              <a:lnSpc>
                <a:spcPct val="80000"/>
              </a:lnSpc>
            </a:pPr>
            <a:r>
              <a:rPr lang="en-US" sz="1000">
                <a:hlinkClick r:id="rId11"/>
              </a:rPr>
              <a:t>http://www.youtube.com/watch?v=ZVa1DBixHls&amp;feature=related</a:t>
            </a:r>
            <a:r>
              <a:rPr lang="en-US" sz="1000"/>
              <a:t> vision de la tierra completa desde satelite</a:t>
            </a:r>
          </a:p>
        </p:txBody>
      </p:sp>
      <p:sp>
        <p:nvSpPr>
          <p:cNvPr id="83972" name="Rectangle 4"/>
          <p:cNvSpPr>
            <a:spLocks noChangeArrowheads="1"/>
          </p:cNvSpPr>
          <p:nvPr/>
        </p:nvSpPr>
        <p:spPr bwMode="auto">
          <a:xfrm>
            <a:off x="533400" y="5486400"/>
            <a:ext cx="5080000" cy="641350"/>
          </a:xfrm>
          <a:prstGeom prst="rect">
            <a:avLst/>
          </a:prstGeom>
          <a:noFill/>
          <a:ln w="9525">
            <a:noFill/>
            <a:miter lim="800000"/>
            <a:headEnd/>
            <a:tailEnd/>
          </a:ln>
          <a:effectLst/>
        </p:spPr>
        <p:txBody>
          <a:bodyPr wrap="none">
            <a:spAutoFit/>
          </a:bodyPr>
          <a:lstStyle/>
          <a:p>
            <a:r>
              <a:rPr lang="en-US">
                <a:hlinkClick r:id="rId12"/>
              </a:rPr>
              <a:t>http://www.youtube.com/watch?v=6vqCCI1ZF7o</a:t>
            </a:r>
            <a:endParaRPr lang="en-US"/>
          </a:p>
          <a:p>
            <a:r>
              <a:rPr lang="en-US"/>
              <a:t>Ultimo tigre de tasmania</a:t>
            </a:r>
          </a:p>
        </p:txBody>
      </p:sp>
      <p:sp>
        <p:nvSpPr>
          <p:cNvPr id="83973" name="Rectangle 5"/>
          <p:cNvSpPr>
            <a:spLocks noChangeArrowheads="1"/>
          </p:cNvSpPr>
          <p:nvPr/>
        </p:nvSpPr>
        <p:spPr bwMode="auto">
          <a:xfrm>
            <a:off x="685800" y="6096000"/>
            <a:ext cx="6788150" cy="641350"/>
          </a:xfrm>
          <a:prstGeom prst="rect">
            <a:avLst/>
          </a:prstGeom>
          <a:noFill/>
          <a:ln w="9525">
            <a:noFill/>
            <a:miter lim="800000"/>
            <a:headEnd/>
            <a:tailEnd/>
          </a:ln>
          <a:effectLst/>
        </p:spPr>
        <p:txBody>
          <a:bodyPr>
            <a:spAutoFit/>
          </a:bodyPr>
          <a:lstStyle/>
          <a:p>
            <a:r>
              <a:rPr lang="en-US">
                <a:hlinkClick r:id="rId13"/>
              </a:rPr>
              <a:t>http://www.youtube.com/watch?v=enueNx8SlCE&amp;feature=related</a:t>
            </a:r>
            <a:endParaRPr lang="en-US"/>
          </a:p>
          <a:p>
            <a:r>
              <a:rPr lang="en-US"/>
              <a:t>Lobo de tasmania</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endParaRPr lang="es-ES"/>
          </a:p>
        </p:txBody>
      </p:sp>
      <p:sp>
        <p:nvSpPr>
          <p:cNvPr id="84995" name="Rectangle 3"/>
          <p:cNvSpPr>
            <a:spLocks noGrp="1" noChangeArrowheads="1"/>
          </p:cNvSpPr>
          <p:nvPr>
            <p:ph type="body" idx="1"/>
          </p:nvPr>
        </p:nvSpPr>
        <p:spPr/>
        <p:txBody>
          <a:bodyPr/>
          <a:lstStyle/>
          <a:p>
            <a:r>
              <a:rPr lang="es-ES">
                <a:hlinkClick r:id="rId2"/>
              </a:rPr>
              <a:t>http://www.weshow.com/es/p/21713/thomas_alva_edison_un_gran_inventor</a:t>
            </a:r>
            <a:endParaRPr lang="es-ES"/>
          </a:p>
          <a:p>
            <a:r>
              <a:rPr lang="es-ES">
                <a:hlinkClick r:id="rId3"/>
              </a:rPr>
              <a:t>http://www.leechvideo.com/video/view302452.html</a:t>
            </a:r>
            <a:r>
              <a:rPr lang="es-ES"/>
              <a:t> animacion tomas alva edison</a:t>
            </a:r>
          </a:p>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lstStyle/>
          <a:p>
            <a:r>
              <a:rPr lang="es-CO" sz="4000"/>
              <a:t>A que se adaptan los seres vivos?</a:t>
            </a:r>
            <a:endParaRPr lang="en-US" sz="4000"/>
          </a:p>
        </p:txBody>
      </p:sp>
      <p:sp>
        <p:nvSpPr>
          <p:cNvPr id="7171" name="Rectangle 3"/>
          <p:cNvSpPr>
            <a:spLocks noGrp="1" noChangeArrowheads="1"/>
          </p:cNvSpPr>
          <p:nvPr>
            <p:ph type="body" idx="4294967295"/>
          </p:nvPr>
        </p:nvSpPr>
        <p:spPr>
          <a:xfrm>
            <a:off x="381000" y="5608638"/>
            <a:ext cx="8229600" cy="1249362"/>
          </a:xfrm>
        </p:spPr>
        <p:txBody>
          <a:bodyPr/>
          <a:lstStyle/>
          <a:p>
            <a:pPr algn="ctr"/>
            <a:r>
              <a:rPr lang="es-CO" sz="3600"/>
              <a:t>A los diferentes medios que provee el ambiente. </a:t>
            </a:r>
            <a:endParaRPr lang="en-US" sz="3600"/>
          </a:p>
        </p:txBody>
      </p:sp>
      <p:pic>
        <p:nvPicPr>
          <p:cNvPr id="7172" name="Picture 4" descr="Tundra en Alaska"/>
          <p:cNvPicPr>
            <a:picLocks noChangeAspect="1" noChangeArrowheads="1"/>
          </p:cNvPicPr>
          <p:nvPr/>
        </p:nvPicPr>
        <p:blipFill>
          <a:blip r:embed="rId2"/>
          <a:srcRect/>
          <a:stretch>
            <a:fillRect/>
          </a:stretch>
        </p:blipFill>
        <p:spPr bwMode="auto">
          <a:xfrm>
            <a:off x="0" y="1143000"/>
            <a:ext cx="3200400" cy="2112963"/>
          </a:xfrm>
          <a:prstGeom prst="rect">
            <a:avLst/>
          </a:prstGeom>
          <a:noFill/>
          <a:ln w="9525">
            <a:noFill/>
            <a:miter lim="800000"/>
            <a:headEnd/>
            <a:tailEnd/>
          </a:ln>
        </p:spPr>
      </p:pic>
      <p:pic>
        <p:nvPicPr>
          <p:cNvPr id="7173" name="Picture 5" descr="Desierto"/>
          <p:cNvPicPr>
            <a:picLocks noChangeAspect="1" noChangeArrowheads="1"/>
          </p:cNvPicPr>
          <p:nvPr/>
        </p:nvPicPr>
        <p:blipFill>
          <a:blip r:embed="rId3"/>
          <a:srcRect/>
          <a:stretch>
            <a:fillRect/>
          </a:stretch>
        </p:blipFill>
        <p:spPr bwMode="auto">
          <a:xfrm>
            <a:off x="0" y="3048000"/>
            <a:ext cx="3657600" cy="2497138"/>
          </a:xfrm>
          <a:prstGeom prst="rect">
            <a:avLst/>
          </a:prstGeom>
          <a:noFill/>
          <a:ln w="9525">
            <a:noFill/>
            <a:miter lim="800000"/>
            <a:headEnd/>
            <a:tailEnd/>
          </a:ln>
        </p:spPr>
      </p:pic>
      <p:pic>
        <p:nvPicPr>
          <p:cNvPr id="7174" name="Picture 6" descr="Bosque tropical"/>
          <p:cNvPicPr>
            <a:picLocks noChangeAspect="1" noChangeArrowheads="1"/>
          </p:cNvPicPr>
          <p:nvPr/>
        </p:nvPicPr>
        <p:blipFill>
          <a:blip r:embed="rId4"/>
          <a:srcRect/>
          <a:stretch>
            <a:fillRect/>
          </a:stretch>
        </p:blipFill>
        <p:spPr bwMode="auto">
          <a:xfrm>
            <a:off x="2667000" y="3429000"/>
            <a:ext cx="3657600" cy="2344738"/>
          </a:xfrm>
          <a:prstGeom prst="rect">
            <a:avLst/>
          </a:prstGeom>
          <a:noFill/>
          <a:ln w="9525">
            <a:noFill/>
            <a:miter lim="800000"/>
            <a:headEnd/>
            <a:tailEnd/>
          </a:ln>
        </p:spPr>
      </p:pic>
      <p:pic>
        <p:nvPicPr>
          <p:cNvPr id="7175" name="Picture 8" descr="globeco3"/>
          <p:cNvPicPr>
            <a:picLocks noChangeAspect="1" noChangeArrowheads="1"/>
          </p:cNvPicPr>
          <p:nvPr/>
        </p:nvPicPr>
        <p:blipFill>
          <a:blip r:embed="rId5"/>
          <a:srcRect/>
          <a:stretch>
            <a:fillRect/>
          </a:stretch>
        </p:blipFill>
        <p:spPr bwMode="auto">
          <a:xfrm>
            <a:off x="3733800" y="1143000"/>
            <a:ext cx="4800600" cy="2400300"/>
          </a:xfrm>
          <a:prstGeom prst="rect">
            <a:avLst/>
          </a:prstGeom>
          <a:noFill/>
          <a:ln w="9525">
            <a:noFill/>
            <a:miter lim="800000"/>
            <a:headEnd/>
            <a:tailEnd/>
          </a:ln>
        </p:spPr>
      </p:pic>
      <p:pic>
        <p:nvPicPr>
          <p:cNvPr id="7176" name="Picture 9" descr="Bosque templado"/>
          <p:cNvPicPr>
            <a:picLocks noChangeAspect="1" noChangeArrowheads="1"/>
          </p:cNvPicPr>
          <p:nvPr/>
        </p:nvPicPr>
        <p:blipFill>
          <a:blip r:embed="rId6"/>
          <a:srcRect/>
          <a:stretch>
            <a:fillRect/>
          </a:stretch>
        </p:blipFill>
        <p:spPr bwMode="auto">
          <a:xfrm>
            <a:off x="5867400" y="3657600"/>
            <a:ext cx="3276600" cy="2162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lstStyle/>
          <a:p>
            <a:r>
              <a:rPr lang="es-CO" sz="4000"/>
              <a:t>Como podemos clasificar el medio ambiente de la tierra?</a:t>
            </a:r>
            <a:endParaRPr lang="en-US" sz="4000"/>
          </a:p>
        </p:txBody>
      </p:sp>
      <p:sp>
        <p:nvSpPr>
          <p:cNvPr id="8195" name="Rectangle 3"/>
          <p:cNvSpPr>
            <a:spLocks noGrp="1" noChangeArrowheads="1"/>
          </p:cNvSpPr>
          <p:nvPr>
            <p:ph type="body" idx="4294967295"/>
          </p:nvPr>
        </p:nvSpPr>
        <p:spPr/>
        <p:txBody>
          <a:bodyPr/>
          <a:lstStyle/>
          <a:p>
            <a:pPr lvl="4">
              <a:lnSpc>
                <a:spcPct val="90000"/>
              </a:lnSpc>
            </a:pPr>
            <a:r>
              <a:rPr lang="es-CO" sz="2800"/>
              <a:t>Biomas</a:t>
            </a:r>
          </a:p>
          <a:p>
            <a:pPr lvl="4">
              <a:lnSpc>
                <a:spcPct val="90000"/>
              </a:lnSpc>
            </a:pPr>
            <a:endParaRPr lang="es-CO" sz="2800"/>
          </a:p>
          <a:p>
            <a:pPr lvl="4">
              <a:lnSpc>
                <a:spcPct val="90000"/>
              </a:lnSpc>
            </a:pPr>
            <a:r>
              <a:rPr lang="es-CO" sz="2800"/>
              <a:t>Ecosistemas</a:t>
            </a:r>
          </a:p>
          <a:p>
            <a:pPr lvl="4">
              <a:lnSpc>
                <a:spcPct val="90000"/>
              </a:lnSpc>
            </a:pPr>
            <a:endParaRPr lang="es-CO" sz="2800"/>
          </a:p>
          <a:p>
            <a:pPr lvl="4">
              <a:lnSpc>
                <a:spcPct val="90000"/>
              </a:lnSpc>
            </a:pPr>
            <a:r>
              <a:rPr lang="es-CO" sz="2800"/>
              <a:t>Hábitat</a:t>
            </a:r>
          </a:p>
          <a:p>
            <a:pPr lvl="4">
              <a:lnSpc>
                <a:spcPct val="90000"/>
              </a:lnSpc>
            </a:pPr>
            <a:endParaRPr lang="es-CO" sz="2800"/>
          </a:p>
          <a:p>
            <a:pPr lvl="4">
              <a:lnSpc>
                <a:spcPct val="90000"/>
              </a:lnSpc>
            </a:pPr>
            <a:r>
              <a:rPr lang="es-CO" sz="2800"/>
              <a:t>Nichos</a:t>
            </a:r>
          </a:p>
          <a:p>
            <a:pPr>
              <a:lnSpc>
                <a:spcPct val="90000"/>
              </a:lnSpc>
              <a:buFontTx/>
              <a:buNone/>
            </a:pPr>
            <a:endParaRPr lang="es-CO" sz="2800"/>
          </a:p>
          <a:p>
            <a:pPr>
              <a:lnSpc>
                <a:spcPct val="90000"/>
              </a:lnSpc>
            </a:pPr>
            <a:endParaRPr lang="es-CO" sz="1800"/>
          </a:p>
          <a:p>
            <a:pPr algn="ctr">
              <a:lnSpc>
                <a:spcPct val="90000"/>
              </a:lnSpc>
            </a:pPr>
            <a:r>
              <a:rPr lang="es-CO" sz="1800"/>
              <a:t>(veámoslos por categorías)</a:t>
            </a:r>
            <a:endParaRPr lang="en-US" sz="1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r>
              <a:rPr lang="es-CO" sz="4000"/>
              <a:t>Bioma</a:t>
            </a:r>
            <a:br>
              <a:rPr lang="es-CO" sz="4000"/>
            </a:br>
            <a:r>
              <a:rPr lang="es-CO" sz="4000"/>
              <a:t> </a:t>
            </a:r>
            <a:r>
              <a:rPr lang="en-US" sz="4000" b="1" i="1"/>
              <a:t>zonas bioclimáticas</a:t>
            </a:r>
            <a:r>
              <a:rPr lang="en-US" sz="4000"/>
              <a:t> </a:t>
            </a:r>
          </a:p>
        </p:txBody>
      </p:sp>
      <p:sp>
        <p:nvSpPr>
          <p:cNvPr id="9219" name="Rectangle 3"/>
          <p:cNvSpPr>
            <a:spLocks noGrp="1" noChangeArrowheads="1"/>
          </p:cNvSpPr>
          <p:nvPr>
            <p:ph type="body" idx="4294967295"/>
          </p:nvPr>
        </p:nvSpPr>
        <p:spPr>
          <a:xfrm>
            <a:off x="5715000" y="1600200"/>
            <a:ext cx="3429000" cy="4525963"/>
          </a:xfrm>
        </p:spPr>
        <p:txBody>
          <a:bodyPr/>
          <a:lstStyle/>
          <a:p>
            <a:pPr lvl="1">
              <a:lnSpc>
                <a:spcPct val="80000"/>
              </a:lnSpc>
            </a:pPr>
            <a:endParaRPr lang="en-US" sz="1600"/>
          </a:p>
          <a:p>
            <a:pPr>
              <a:lnSpc>
                <a:spcPct val="80000"/>
              </a:lnSpc>
            </a:pPr>
            <a:r>
              <a:rPr lang="en-US" sz="1800"/>
              <a:t>Son la forma como podriamos dividir el mundo de acuerdo con el clima, suelo, y seres vivos presentes en un lugar.</a:t>
            </a:r>
          </a:p>
          <a:p>
            <a:pPr>
              <a:lnSpc>
                <a:spcPct val="80000"/>
              </a:lnSpc>
              <a:buFontTx/>
              <a:buNone/>
            </a:pPr>
            <a:endParaRPr lang="en-US" sz="1800"/>
          </a:p>
          <a:p>
            <a:pPr>
              <a:lnSpc>
                <a:spcPct val="80000"/>
              </a:lnSpc>
            </a:pPr>
            <a:r>
              <a:rPr lang="en-US" sz="1800"/>
              <a:t>Los organismos que viven en cada bioma poseen varios tipos de adaptaciones, relacionadas con el clima de cada una de las zonas y </a:t>
            </a:r>
            <a:r>
              <a:rPr lang="es-CO" sz="1800"/>
              <a:t>/ </a:t>
            </a:r>
            <a:r>
              <a:rPr lang="en-US" sz="1800"/>
              <a:t>o con los tipos característicos de vegetación que se desarrollan en ellos.</a:t>
            </a:r>
          </a:p>
          <a:p>
            <a:pPr>
              <a:lnSpc>
                <a:spcPct val="80000"/>
              </a:lnSpc>
            </a:pPr>
            <a:endParaRPr lang="es-CO" sz="1800"/>
          </a:p>
          <a:p>
            <a:pPr>
              <a:lnSpc>
                <a:spcPct val="80000"/>
              </a:lnSpc>
            </a:pPr>
            <a:r>
              <a:rPr lang="es-CO" sz="1800"/>
              <a:t>Un bioma puede contener varios ecosistemas.</a:t>
            </a:r>
            <a:endParaRPr lang="en-US" sz="1800"/>
          </a:p>
        </p:txBody>
      </p:sp>
      <p:pic>
        <p:nvPicPr>
          <p:cNvPr id="9220" name="Picture 4" descr="Mapa de los biomas mundiales"/>
          <p:cNvPicPr>
            <a:picLocks noChangeAspect="1" noChangeArrowheads="1"/>
          </p:cNvPicPr>
          <p:nvPr/>
        </p:nvPicPr>
        <p:blipFill>
          <a:blip r:embed="rId2"/>
          <a:srcRect/>
          <a:stretch>
            <a:fillRect/>
          </a:stretch>
        </p:blipFill>
        <p:spPr bwMode="auto">
          <a:xfrm>
            <a:off x="0" y="1905000"/>
            <a:ext cx="5562600" cy="3752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r>
              <a:rPr lang="en-US"/>
              <a:t>La tundra</a:t>
            </a:r>
          </a:p>
        </p:txBody>
      </p:sp>
      <p:sp>
        <p:nvSpPr>
          <p:cNvPr id="10243" name="Rectangle 3"/>
          <p:cNvSpPr>
            <a:spLocks noGrp="1" noChangeArrowheads="1"/>
          </p:cNvSpPr>
          <p:nvPr>
            <p:ph type="body" idx="4294967295"/>
          </p:nvPr>
        </p:nvSpPr>
        <p:spPr>
          <a:xfrm>
            <a:off x="457200" y="4724400"/>
            <a:ext cx="8229600" cy="1401763"/>
          </a:xfrm>
        </p:spPr>
        <p:txBody>
          <a:bodyPr/>
          <a:lstStyle/>
          <a:p>
            <a:pPr>
              <a:lnSpc>
                <a:spcPct val="80000"/>
              </a:lnSpc>
            </a:pPr>
            <a:r>
              <a:rPr lang="en-US" sz="1600"/>
              <a:t>La </a:t>
            </a:r>
            <a:r>
              <a:rPr lang="en-US" sz="1600" b="1"/>
              <a:t>tundra</a:t>
            </a:r>
            <a:r>
              <a:rPr lang="en-US" sz="1600"/>
              <a:t> tiene una distribución </a:t>
            </a:r>
            <a:r>
              <a:rPr lang="en-US" sz="1600" b="1"/>
              <a:t>circumpolar</a:t>
            </a:r>
            <a:r>
              <a:rPr lang="en-US" sz="1600"/>
              <a:t> en el Hemisferio Norte pero en el Hemisferio Sur solamente se encuentra en la Península Antártica e islas adyacentes. Es tan fría que los árboles no pueden sobrevivir. La vida vegetal tiende a ser de crecimiento bajo y, durante el breve verano, las aves llegan en grandes cantidades para alimentarse de los insectos que nacen en este período. Algunas especies animales son: </a:t>
            </a:r>
            <a:r>
              <a:rPr lang="en-US" sz="1600" u="sng"/>
              <a:t>herbívoros</a:t>
            </a:r>
            <a:r>
              <a:rPr lang="en-US" sz="1600"/>
              <a:t>, caribú, reno, lemmings; </a:t>
            </a:r>
            <a:r>
              <a:rPr lang="en-US" sz="1600" u="sng"/>
              <a:t>carnívoros</a:t>
            </a:r>
            <a:r>
              <a:rPr lang="en-US" sz="1600"/>
              <a:t>, oso polar, lobo, zorra y </a:t>
            </a:r>
          </a:p>
        </p:txBody>
      </p:sp>
      <p:pic>
        <p:nvPicPr>
          <p:cNvPr id="10244" name="Picture 5" descr="Tundra en Alaska"/>
          <p:cNvPicPr>
            <a:picLocks noChangeAspect="1" noChangeArrowheads="1"/>
          </p:cNvPicPr>
          <p:nvPr/>
        </p:nvPicPr>
        <p:blipFill>
          <a:blip r:embed="rId2"/>
          <a:srcRect/>
          <a:stretch>
            <a:fillRect/>
          </a:stretch>
        </p:blipFill>
        <p:spPr bwMode="auto">
          <a:xfrm>
            <a:off x="1981200" y="1143000"/>
            <a:ext cx="5029200" cy="3319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r>
              <a:rPr lang="en-US"/>
              <a:t>El desierto</a:t>
            </a:r>
          </a:p>
        </p:txBody>
      </p:sp>
      <p:sp>
        <p:nvSpPr>
          <p:cNvPr id="11267" name="Rectangle 3"/>
          <p:cNvSpPr>
            <a:spLocks noGrp="1" noChangeArrowheads="1"/>
          </p:cNvSpPr>
          <p:nvPr>
            <p:ph type="body" idx="4294967295"/>
          </p:nvPr>
        </p:nvSpPr>
        <p:spPr>
          <a:xfrm>
            <a:off x="457200" y="5334000"/>
            <a:ext cx="8229600" cy="1249363"/>
          </a:xfrm>
        </p:spPr>
        <p:txBody>
          <a:bodyPr/>
          <a:lstStyle/>
          <a:p>
            <a:pPr>
              <a:lnSpc>
                <a:spcPct val="80000"/>
              </a:lnSpc>
            </a:pPr>
            <a:r>
              <a:rPr lang="en-US" sz="1200"/>
              <a:t>Las regiones en las que la precipitación pluvial es menor de 25 cm anuales, o los lugares en los que hay más lluvia pero ésta no se distribuye uniformemente en el transcurso del año, se clasifican en general como desiertos. </a:t>
            </a:r>
          </a:p>
          <a:p>
            <a:pPr>
              <a:lnSpc>
                <a:spcPct val="80000"/>
              </a:lnSpc>
            </a:pPr>
            <a:r>
              <a:rPr lang="en-US" sz="1200"/>
              <a:t>  </a:t>
            </a:r>
          </a:p>
          <a:p>
            <a:pPr>
              <a:lnSpc>
                <a:spcPct val="80000"/>
              </a:lnSpc>
            </a:pPr>
            <a:r>
              <a:rPr lang="en-US" sz="1200"/>
              <a:t>La escasez de lluvia puede deberse a: 1) alta presión subtropical, como en los desiertos del Sahara y Australia; 2) posición en las "sombras de lluvia", como en los desiertos del occidente de Norteamérica; ó 3) gran altitud, como en los desiertos tibetanos, boliviano y de Gobi. La mayoría de los desiertos reciben un poco de lluvia durante el año </a:t>
            </a:r>
          </a:p>
        </p:txBody>
      </p:sp>
      <p:pic>
        <p:nvPicPr>
          <p:cNvPr id="11268" name="Picture 5" descr="Desierto"/>
          <p:cNvPicPr>
            <a:picLocks noChangeAspect="1" noChangeArrowheads="1"/>
          </p:cNvPicPr>
          <p:nvPr/>
        </p:nvPicPr>
        <p:blipFill>
          <a:blip r:embed="rId2"/>
          <a:srcRect/>
          <a:stretch>
            <a:fillRect/>
          </a:stretch>
        </p:blipFill>
        <p:spPr bwMode="auto">
          <a:xfrm>
            <a:off x="1828800" y="1143000"/>
            <a:ext cx="5562600" cy="379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1790</TotalTime>
  <Words>1985</Words>
  <Application>Microsoft Office PowerPoint</Application>
  <PresentationFormat>Presentación en pantalla (4:3)</PresentationFormat>
  <Paragraphs>230</Paragraphs>
  <Slides>48</Slides>
  <Notes>0</Notes>
  <HiddenSlides>0</HiddenSlides>
  <MMClips>1</MMClips>
  <ScaleCrop>false</ScaleCrop>
  <HeadingPairs>
    <vt:vector size="8" baseType="variant">
      <vt:variant>
        <vt:lpstr>Fuentes usadas</vt:lpstr>
      </vt:variant>
      <vt:variant>
        <vt:i4>2</vt:i4>
      </vt: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2" baseType="lpstr">
      <vt:lpstr>Arial</vt:lpstr>
      <vt:lpstr>Calibri</vt:lpstr>
      <vt:lpstr>Default Design</vt:lpstr>
      <vt:lpstr>Sound (OLE2)</vt:lpstr>
      <vt:lpstr>Adaptaciones</vt:lpstr>
      <vt:lpstr>Que es adaptación?</vt:lpstr>
      <vt:lpstr>Que palabras están relacionadas con adaptación?</vt:lpstr>
      <vt:lpstr>Que es una adaptación?</vt:lpstr>
      <vt:lpstr>A que se adaptan los seres vivos?</vt:lpstr>
      <vt:lpstr>Como podemos clasificar el medio ambiente de la tierra?</vt:lpstr>
      <vt:lpstr>Bioma  zonas bioclimáticas </vt:lpstr>
      <vt:lpstr>La tundra</vt:lpstr>
      <vt:lpstr>El desierto</vt:lpstr>
      <vt:lpstr>Sabanas tropicales</vt:lpstr>
      <vt:lpstr>Los Bosques Tropicales</vt:lpstr>
      <vt:lpstr>Los Bosques Templados </vt:lpstr>
      <vt:lpstr>Como podemos clasificar el medio ambiente de la tierra?</vt:lpstr>
      <vt:lpstr>Ecosistemas</vt:lpstr>
      <vt:lpstr>Como podemos clasificar el medio ambiente de la tierra?</vt:lpstr>
      <vt:lpstr>hábitat</vt:lpstr>
      <vt:lpstr>Como podemos clasificar el medio ambiente de la tierra?</vt:lpstr>
      <vt:lpstr>Nicho</vt:lpstr>
      <vt:lpstr>Diapositiva 19</vt:lpstr>
      <vt:lpstr> </vt:lpstr>
      <vt:lpstr>Diapositiva 21</vt:lpstr>
      <vt:lpstr>Diapositiva 22</vt:lpstr>
      <vt:lpstr>Que hace cambiar el ambiente? </vt:lpstr>
      <vt:lpstr>Que hace cambiante el medio ambiente? (2)</vt:lpstr>
      <vt:lpstr>Los Períodos de glaciación</vt:lpstr>
      <vt:lpstr>Diapositiva 26</vt:lpstr>
      <vt:lpstr> La aparición de nuevas especies</vt:lpstr>
      <vt:lpstr>No siempre han existido las mismas especies</vt:lpstr>
      <vt:lpstr>Periodos de extinción masiva</vt:lpstr>
      <vt:lpstr>Como se adaptan los seres vivos?</vt:lpstr>
      <vt:lpstr>Diferentes estrategias para sobrevivir (adaptaciones)</vt:lpstr>
      <vt:lpstr>Cambios en las características físicas</vt:lpstr>
      <vt:lpstr>Pero como es el proceso de adaptación física de los seres vivos?</vt:lpstr>
      <vt:lpstr>Diversidad dentro de una especie</vt:lpstr>
      <vt:lpstr>Como se produce tanta variación dentro de las especies?</vt:lpstr>
      <vt:lpstr>Diapositiva 36</vt:lpstr>
      <vt:lpstr> Los Pinzones de Darwin </vt:lpstr>
      <vt:lpstr>La mano alada del murcielago</vt:lpstr>
      <vt:lpstr>Del caballo que?</vt:lpstr>
      <vt:lpstr>La polla de agua</vt:lpstr>
      <vt:lpstr>Y la iguana tomaba café</vt:lpstr>
      <vt:lpstr>Cuestión de cuernos</vt:lpstr>
      <vt:lpstr>Por que deben adaptarse ?</vt:lpstr>
      <vt:lpstr>Diapositiva 44</vt:lpstr>
      <vt:lpstr>The Desert and Rainforest Habitat  To the tune of:  "I've Been Working on the Railroad"  </vt:lpstr>
      <vt:lpstr>Paginas en internet</vt:lpstr>
      <vt:lpstr>Direcciones de video</vt:lpstr>
      <vt:lpstr>Diapositiva 48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adaptaciones</dc:title>
  <dc:creator>jgvelasquez</dc:creator>
  <cp:lastModifiedBy>jgvelasquez</cp:lastModifiedBy>
  <cp:revision>107</cp:revision>
  <dcterms:created xsi:type="dcterms:W3CDTF">2007-11-30T14:36:33Z</dcterms:created>
  <dcterms:modified xsi:type="dcterms:W3CDTF">2009-11-13T14:46:37Z</dcterms:modified>
</cp:coreProperties>
</file>